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79" r:id="rId3"/>
    <p:sldId id="710" r:id="rId4"/>
    <p:sldId id="269" r:id="rId5"/>
    <p:sldId id="305" r:id="rId6"/>
    <p:sldId id="697" r:id="rId7"/>
    <p:sldId id="698" r:id="rId8"/>
    <p:sldId id="699" r:id="rId9"/>
    <p:sldId id="712" r:id="rId10"/>
    <p:sldId id="268" r:id="rId11"/>
    <p:sldId id="274" r:id="rId12"/>
    <p:sldId id="696" r:id="rId13"/>
    <p:sldId id="700" r:id="rId14"/>
    <p:sldId id="701" r:id="rId15"/>
    <p:sldId id="703" r:id="rId16"/>
    <p:sldId id="702" r:id="rId17"/>
    <p:sldId id="704" r:id="rId18"/>
    <p:sldId id="705" r:id="rId19"/>
    <p:sldId id="713" r:id="rId21"/>
    <p:sldId id="706" r:id="rId22"/>
    <p:sldId id="714" r:id="rId23"/>
    <p:sldId id="707" r:id="rId24"/>
    <p:sldId id="708" r:id="rId25"/>
    <p:sldId id="715" r:id="rId26"/>
    <p:sldId id="711" r:id="rId27"/>
    <p:sldId id="716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196" autoAdjust="0"/>
  </p:normalViewPr>
  <p:slideViewPr>
    <p:cSldViewPr snapToGrid="0" showGuides="1">
      <p:cViewPr varScale="1">
        <p:scale>
          <a:sx n="84" d="100"/>
          <a:sy n="84" d="100"/>
        </p:scale>
        <p:origin x="629" y="86"/>
      </p:cViewPr>
      <p:guideLst>
        <p:guide orient="horz" pos="1513"/>
        <p:guide pos="427"/>
        <p:guide pos="5631"/>
        <p:guide orient="horz" pos="4127"/>
        <p:guide orient="horz" pos="211"/>
        <p:guide orient="horz" pos="1889"/>
        <p:guide orient="horz" pos="2887"/>
        <p:guide pos="3065"/>
        <p:guide orient="horz" pos="2466"/>
        <p:guide pos="101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3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wdp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microsoft.com/office/2007/relationships/hdphoto" Target="../media/image2.wdp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7" Type="http://schemas.openxmlformats.org/officeDocument/2006/relationships/tags" Target="../tags/tag32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_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11602" t="10729" r="11602" b="10729"/>
          <a:stretch>
            <a:fillRect/>
          </a:stretch>
        </p:blipFill>
        <p:spPr>
          <a:xfrm>
            <a:off x="-203199" y="-114300"/>
            <a:ext cx="12598399" cy="70866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-203200" y="-114300"/>
            <a:ext cx="12598400" cy="7086600"/>
          </a:xfrm>
          <a:prstGeom prst="rect">
            <a:avLst/>
          </a:prstGeom>
          <a:solidFill>
            <a:schemeClr val="accent1">
              <a:alpha val="3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grpSp>
        <p:nvGrpSpPr>
          <p:cNvPr id="4" name="PA_组合 11"/>
          <p:cNvGrpSpPr/>
          <p:nvPr userDrawn="1">
            <p:custDataLst>
              <p:tags r:id="rId5"/>
            </p:custDataLst>
          </p:nvPr>
        </p:nvGrpSpPr>
        <p:grpSpPr>
          <a:xfrm>
            <a:off x="673100" y="4851038"/>
            <a:ext cx="10845800" cy="1283574"/>
            <a:chOff x="1485900" y="4851038"/>
            <a:chExt cx="10845800" cy="1283574"/>
          </a:xfrm>
        </p:grpSpPr>
        <p:sp>
          <p:nvSpPr>
            <p:cNvPr id="5" name="任意多边形: 形状 4"/>
            <p:cNvSpPr/>
            <p:nvPr/>
          </p:nvSpPr>
          <p:spPr>
            <a:xfrm>
              <a:off x="1485900" y="4889495"/>
              <a:ext cx="10071100" cy="1245117"/>
            </a:xfrm>
            <a:custGeom>
              <a:avLst/>
              <a:gdLst>
                <a:gd name="connsiteX0" fmla="*/ 0 w 10071100"/>
                <a:gd name="connsiteY0" fmla="*/ 1143005 h 1245117"/>
                <a:gd name="connsiteX1" fmla="*/ 1866900 w 10071100"/>
                <a:gd name="connsiteY1" fmla="*/ 165105 h 1245117"/>
                <a:gd name="connsiteX2" fmla="*/ 4648200 w 10071100"/>
                <a:gd name="connsiteY2" fmla="*/ 1244605 h 1245117"/>
                <a:gd name="connsiteX3" fmla="*/ 7200900 w 10071100"/>
                <a:gd name="connsiteY3" fmla="*/ 5 h 1245117"/>
                <a:gd name="connsiteX4" fmla="*/ 10071100 w 10071100"/>
                <a:gd name="connsiteY4" fmla="*/ 1231905 h 124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1100" h="1245117">
                  <a:moveTo>
                    <a:pt x="0" y="1143005"/>
                  </a:moveTo>
                  <a:cubicBezTo>
                    <a:pt x="546100" y="645588"/>
                    <a:pt x="1092200" y="148172"/>
                    <a:pt x="1866900" y="165105"/>
                  </a:cubicBezTo>
                  <a:cubicBezTo>
                    <a:pt x="2641600" y="182038"/>
                    <a:pt x="3759200" y="1272122"/>
                    <a:pt x="4648200" y="1244605"/>
                  </a:cubicBezTo>
                  <a:cubicBezTo>
                    <a:pt x="5537200" y="1217088"/>
                    <a:pt x="6297083" y="2122"/>
                    <a:pt x="7200900" y="5"/>
                  </a:cubicBezTo>
                  <a:cubicBezTo>
                    <a:pt x="8104717" y="-2112"/>
                    <a:pt x="9087908" y="614896"/>
                    <a:pt x="10071100" y="1231905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B" panose="00020600040101010101" pitchFamily="18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1511300" y="4851038"/>
              <a:ext cx="10820400" cy="1259835"/>
            </a:xfrm>
            <a:custGeom>
              <a:avLst/>
              <a:gdLst>
                <a:gd name="connsiteX0" fmla="*/ 0 w 10820400"/>
                <a:gd name="connsiteY0" fmla="*/ 736962 h 1259835"/>
                <a:gd name="connsiteX1" fmla="*/ 2171700 w 10820400"/>
                <a:gd name="connsiteY1" fmla="*/ 1232262 h 1259835"/>
                <a:gd name="connsiteX2" fmla="*/ 4660900 w 10820400"/>
                <a:gd name="connsiteY2" fmla="*/ 362 h 1259835"/>
                <a:gd name="connsiteX3" fmla="*/ 8674100 w 10820400"/>
                <a:gd name="connsiteY3" fmla="*/ 1092562 h 1259835"/>
                <a:gd name="connsiteX4" fmla="*/ 10820400 w 10820400"/>
                <a:gd name="connsiteY4" fmla="*/ 63862 h 125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20400" h="1259835">
                  <a:moveTo>
                    <a:pt x="0" y="736962"/>
                  </a:moveTo>
                  <a:cubicBezTo>
                    <a:pt x="697441" y="1045995"/>
                    <a:pt x="1394883" y="1355029"/>
                    <a:pt x="2171700" y="1232262"/>
                  </a:cubicBezTo>
                  <a:cubicBezTo>
                    <a:pt x="2948517" y="1109495"/>
                    <a:pt x="3577167" y="23645"/>
                    <a:pt x="4660900" y="362"/>
                  </a:cubicBezTo>
                  <a:cubicBezTo>
                    <a:pt x="5744633" y="-22921"/>
                    <a:pt x="7647517" y="1081979"/>
                    <a:pt x="8674100" y="1092562"/>
                  </a:cubicBezTo>
                  <a:cubicBezTo>
                    <a:pt x="9700683" y="1103145"/>
                    <a:pt x="10260541" y="583503"/>
                    <a:pt x="10820400" y="63862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B" panose="00020600040101010101" pitchFamily="18" charset="-122"/>
                <a:ea typeface="阿里巴巴普惠体 R" panose="00020600040101010101" pitchFamily="18" charset="-122"/>
                <a:cs typeface="+mn-cs"/>
              </a:endParaRPr>
            </a:p>
          </p:txBody>
        </p:sp>
      </p:grpSp>
      <p:sp>
        <p:nvSpPr>
          <p:cNvPr id="7" name="PA_椭圆 1"/>
          <p:cNvSpPr/>
          <p:nvPr userDrawn="1">
            <p:custDataLst>
              <p:tags r:id="rId6"/>
            </p:custDataLst>
          </p:nvPr>
        </p:nvSpPr>
        <p:spPr>
          <a:xfrm>
            <a:off x="1650656" y="5110138"/>
            <a:ext cx="218463" cy="218463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8" name="PA_椭圆 13"/>
          <p:cNvSpPr/>
          <p:nvPr userDrawn="1">
            <p:custDataLst>
              <p:tags r:id="rId7"/>
            </p:custDataLst>
          </p:nvPr>
        </p:nvSpPr>
        <p:spPr>
          <a:xfrm>
            <a:off x="3412692" y="5765469"/>
            <a:ext cx="120739" cy="12073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9" name="PA_椭圆 14"/>
          <p:cNvSpPr/>
          <p:nvPr userDrawn="1">
            <p:custDataLst>
              <p:tags r:id="rId8"/>
            </p:custDataLst>
          </p:nvPr>
        </p:nvSpPr>
        <p:spPr>
          <a:xfrm>
            <a:off x="6425856" y="4995839"/>
            <a:ext cx="126999" cy="12699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10" name="PA_椭圆 15"/>
          <p:cNvSpPr/>
          <p:nvPr userDrawn="1">
            <p:custDataLst>
              <p:tags r:id="rId9"/>
            </p:custDataLst>
          </p:nvPr>
        </p:nvSpPr>
        <p:spPr>
          <a:xfrm>
            <a:off x="8576726" y="5726942"/>
            <a:ext cx="195924" cy="195924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11" name="PA_椭圆 16"/>
          <p:cNvSpPr/>
          <p:nvPr userDrawn="1">
            <p:custDataLst>
              <p:tags r:id="rId10"/>
            </p:custDataLst>
          </p:nvPr>
        </p:nvSpPr>
        <p:spPr>
          <a:xfrm>
            <a:off x="5140616" y="5957031"/>
            <a:ext cx="307684" cy="307684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12" name="PA_椭圆 17"/>
          <p:cNvSpPr/>
          <p:nvPr userDrawn="1">
            <p:custDataLst>
              <p:tags r:id="rId11"/>
            </p:custDataLst>
          </p:nvPr>
        </p:nvSpPr>
        <p:spPr>
          <a:xfrm>
            <a:off x="10922807" y="5308914"/>
            <a:ext cx="138651" cy="138651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838200" y="2413337"/>
            <a:ext cx="10515600" cy="1015663"/>
          </a:xfrm>
        </p:spPr>
        <p:txBody>
          <a:bodyPr wrap="square">
            <a:spAutoFit/>
          </a:bodyPr>
          <a:lstStyle>
            <a:lvl1pPr>
              <a:defRPr lang="zh-CN" altLang="en-US" sz="6000" b="1" spc="600">
                <a:solidFill>
                  <a:prstClr val="white"/>
                </a:solidFill>
                <a:latin typeface="阿里巴巴普惠体 B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marL="0"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08E83-983E-4479-977D-EF3A480106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56C-E6AC-4C56-82AC-4D0B1EC264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 hasCustomPrompt="1"/>
          </p:nvPr>
        </p:nvSpPr>
        <p:spPr>
          <a:xfrm>
            <a:off x="1016635" y="2485391"/>
            <a:ext cx="2168525" cy="461665"/>
          </a:xfrm>
          <a:prstGeom prst="rect">
            <a:avLst/>
          </a:prstGeom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sym typeface="阿里巴巴普惠体 B" panose="00020600040101010101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/>
              <a:t>输入你的标题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3685117" y="2485391"/>
            <a:ext cx="2168525" cy="461665"/>
          </a:xfrm>
          <a:prstGeom prst="rect">
            <a:avLst/>
          </a:prstGeom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sym typeface="阿里巴巴普惠体 B" panose="00020600040101010101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/>
              <a:t>输入你的标题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3680354" y="4745654"/>
            <a:ext cx="2168525" cy="461665"/>
          </a:xfrm>
          <a:prstGeom prst="rect">
            <a:avLst/>
          </a:prstGeom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sym typeface="阿里巴巴普惠体 B" panose="00020600040101010101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/>
              <a:t>输入你的标题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 hasCustomPrompt="1"/>
          </p:nvPr>
        </p:nvSpPr>
        <p:spPr>
          <a:xfrm>
            <a:off x="6338359" y="4745654"/>
            <a:ext cx="2168525" cy="461665"/>
          </a:xfrm>
          <a:prstGeom prst="rect">
            <a:avLst/>
          </a:prstGeom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sym typeface="阿里巴巴普惠体 B" panose="00020600040101010101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/>
              <a:t>输入你的标题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 hasCustomPrompt="1"/>
          </p:nvPr>
        </p:nvSpPr>
        <p:spPr>
          <a:xfrm>
            <a:off x="8976362" y="4745654"/>
            <a:ext cx="2210752" cy="461665"/>
          </a:xfrm>
          <a:prstGeom prst="rect">
            <a:avLst/>
          </a:prstGeom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sym typeface="阿里巴巴普惠体 B" panose="00020600040101010101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/>
              <a:t>输入你的标题</a:t>
            </a:r>
            <a:endParaRPr lang="zh-CN" altLang="en-US"/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1127125" y="2321560"/>
            <a:ext cx="1944688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alpha val="72000"/>
              </a:sysClr>
            </a:solidFill>
            <a:prstDash val="solid"/>
            <a:miter lim="800000"/>
          </a:ln>
          <a:effectLst/>
        </p:spPr>
      </p:cxnSp>
      <p:sp>
        <p:nvSpPr>
          <p:cNvPr id="13" name="文本框 12"/>
          <p:cNvSpPr txBox="1"/>
          <p:nvPr userDrawn="1"/>
        </p:nvSpPr>
        <p:spPr>
          <a:xfrm>
            <a:off x="1031874" y="1669535"/>
            <a:ext cx="809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600" b="1" dirty="0">
                <a:gradFill>
                  <a:gsLst>
                    <a:gs pos="29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新宋体" panose="02010609030101010101" pitchFamily="49" charset="-122"/>
                <a:sym typeface="思源宋体 Medium" panose="02020500000000000000" pitchFamily="18" charset="-122"/>
              </a:rPr>
              <a:t>01</a:t>
            </a:r>
            <a:endParaRPr lang="zh-CN" altLang="en-US" sz="3600" b="1" dirty="0">
              <a:gradFill>
                <a:gsLst>
                  <a:gs pos="29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新宋体" panose="02010609030101010101" pitchFamily="49" charset="-122"/>
              <a:sym typeface="思源宋体 Medium" panose="02020500000000000000" pitchFamily="18" charset="-122"/>
            </a:endParaRPr>
          </a:p>
        </p:txBody>
      </p:sp>
      <p:cxnSp>
        <p:nvCxnSpPr>
          <p:cNvPr id="14" name="直接连接符 13"/>
          <p:cNvCxnSpPr/>
          <p:nvPr userDrawn="1"/>
        </p:nvCxnSpPr>
        <p:spPr>
          <a:xfrm>
            <a:off x="3787170" y="2321560"/>
            <a:ext cx="1948468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alpha val="72000"/>
              </a:sysClr>
            </a:solidFill>
            <a:prstDash val="solid"/>
            <a:miter lim="800000"/>
          </a:ln>
          <a:effectLst/>
        </p:spPr>
      </p:cxnSp>
      <p:sp>
        <p:nvSpPr>
          <p:cNvPr id="15" name="文本框 14"/>
          <p:cNvSpPr txBox="1"/>
          <p:nvPr userDrawn="1"/>
        </p:nvSpPr>
        <p:spPr>
          <a:xfrm>
            <a:off x="3685116" y="1669535"/>
            <a:ext cx="809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600" b="1" dirty="0">
                <a:gradFill>
                  <a:gsLst>
                    <a:gs pos="29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新宋体" panose="02010609030101010101" pitchFamily="49" charset="-122"/>
                <a:sym typeface="思源宋体 Medium" panose="02020500000000000000" pitchFamily="18" charset="-122"/>
              </a:rPr>
              <a:t>02</a:t>
            </a:r>
            <a:endParaRPr lang="zh-CN" altLang="en-US" sz="3600" b="1" dirty="0">
              <a:gradFill>
                <a:gsLst>
                  <a:gs pos="29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新宋体" panose="02010609030101010101" pitchFamily="49" charset="-122"/>
              <a:sym typeface="思源宋体 Medium" panose="02020500000000000000" pitchFamily="18" charset="-122"/>
            </a:endParaRPr>
          </a:p>
        </p:txBody>
      </p:sp>
      <p:cxnSp>
        <p:nvCxnSpPr>
          <p:cNvPr id="16" name="直接连接符 15"/>
          <p:cNvCxnSpPr/>
          <p:nvPr userDrawn="1"/>
        </p:nvCxnSpPr>
        <p:spPr>
          <a:xfrm>
            <a:off x="9093655" y="4581823"/>
            <a:ext cx="1964418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alpha val="72000"/>
              </a:sysClr>
            </a:solidFill>
            <a:prstDash val="solid"/>
            <a:miter lim="800000"/>
          </a:ln>
          <a:effectLst/>
        </p:spPr>
      </p:cxnSp>
      <p:sp>
        <p:nvSpPr>
          <p:cNvPr id="17" name="文本框 16"/>
          <p:cNvSpPr txBox="1"/>
          <p:nvPr userDrawn="1"/>
        </p:nvSpPr>
        <p:spPr>
          <a:xfrm>
            <a:off x="8991601" y="3929798"/>
            <a:ext cx="809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600" b="1" dirty="0">
                <a:gradFill>
                  <a:gsLst>
                    <a:gs pos="29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新宋体" panose="02010609030101010101" pitchFamily="49" charset="-122"/>
                <a:sym typeface="思源宋体 Medium" panose="02020500000000000000" pitchFamily="18" charset="-122"/>
              </a:rPr>
              <a:t>05</a:t>
            </a:r>
            <a:endParaRPr lang="zh-CN" altLang="en-US" sz="3600" b="1" dirty="0">
              <a:gradFill>
                <a:gsLst>
                  <a:gs pos="29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新宋体" panose="02010609030101010101" pitchFamily="49" charset="-122"/>
              <a:sym typeface="思源宋体 Medium" panose="02020500000000000000" pitchFamily="18" charset="-122"/>
            </a:endParaRPr>
          </a:p>
        </p:txBody>
      </p:sp>
      <p:cxnSp>
        <p:nvCxnSpPr>
          <p:cNvPr id="18" name="直接连接符 17"/>
          <p:cNvCxnSpPr/>
          <p:nvPr userDrawn="1"/>
        </p:nvCxnSpPr>
        <p:spPr>
          <a:xfrm>
            <a:off x="6440412" y="4581823"/>
            <a:ext cx="1964418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alpha val="72000"/>
              </a:sysClr>
            </a:solidFill>
            <a:prstDash val="solid"/>
            <a:miter lim="800000"/>
          </a:ln>
          <a:effectLst/>
        </p:spPr>
      </p:cxnSp>
      <p:sp>
        <p:nvSpPr>
          <p:cNvPr id="19" name="文本框 18"/>
          <p:cNvSpPr txBox="1"/>
          <p:nvPr userDrawn="1"/>
        </p:nvSpPr>
        <p:spPr>
          <a:xfrm>
            <a:off x="6353598" y="3929798"/>
            <a:ext cx="809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600" b="1" dirty="0">
                <a:gradFill>
                  <a:gsLst>
                    <a:gs pos="29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新宋体" panose="02010609030101010101" pitchFamily="49" charset="-122"/>
                <a:sym typeface="思源宋体 Medium" panose="02020500000000000000" pitchFamily="18" charset="-122"/>
              </a:rPr>
              <a:t>04</a:t>
            </a:r>
            <a:endParaRPr lang="zh-CN" altLang="en-US" sz="3600" b="1" dirty="0">
              <a:gradFill>
                <a:gsLst>
                  <a:gs pos="29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新宋体" panose="02010609030101010101" pitchFamily="49" charset="-122"/>
              <a:sym typeface="思源宋体 Medium" panose="02020500000000000000" pitchFamily="18" charset="-122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3787170" y="4581823"/>
            <a:ext cx="1948468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alpha val="72000"/>
              </a:sysClr>
            </a:solidFill>
            <a:prstDash val="solid"/>
            <a:miter lim="800000"/>
          </a:ln>
          <a:effectLst/>
        </p:spPr>
      </p:cxnSp>
      <p:sp>
        <p:nvSpPr>
          <p:cNvPr id="21" name="文本框 20"/>
          <p:cNvSpPr txBox="1"/>
          <p:nvPr userDrawn="1"/>
        </p:nvSpPr>
        <p:spPr>
          <a:xfrm>
            <a:off x="3685116" y="3929798"/>
            <a:ext cx="809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600" b="1" dirty="0">
                <a:gradFill>
                  <a:gsLst>
                    <a:gs pos="29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新宋体" panose="02010609030101010101" pitchFamily="49" charset="-122"/>
                <a:sym typeface="思源宋体 Medium" panose="02020500000000000000" pitchFamily="18" charset="-122"/>
              </a:rPr>
              <a:t>03</a:t>
            </a:r>
            <a:endParaRPr lang="zh-CN" altLang="en-US" sz="3600" b="1" dirty="0">
              <a:gradFill>
                <a:gsLst>
                  <a:gs pos="29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新宋体" panose="02010609030101010101" pitchFamily="49" charset="-122"/>
              <a:sym typeface="思源宋体 Medium" panose="02020500000000000000" pitchFamily="18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蓝色, 户外&#10;&#10;已生成高可信度的说明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5556" r="55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8" name="PA_文本框 10"/>
          <p:cNvSpPr txBox="1"/>
          <p:nvPr userDrawn="1">
            <p:custDataLst>
              <p:tags r:id="rId4"/>
            </p:custDataLst>
          </p:nvPr>
        </p:nvSpPr>
        <p:spPr>
          <a:xfrm>
            <a:off x="1294654" y="1122966"/>
            <a:ext cx="9602691" cy="216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1500" b="1" spc="600" dirty="0">
                <a:gradFill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阿里巴巴普惠体 B" panose="00020600040101010101" pitchFamily="18" charset="-122"/>
                <a:cs typeface="阿里巴巴普惠体 R" panose="00020600040101010101" pitchFamily="18" charset="-122"/>
                <a:sym typeface="+mn-lt"/>
              </a:rPr>
              <a:t>01</a:t>
            </a:r>
            <a:endParaRPr lang="zh-CN" altLang="en-US" sz="11500" b="1" spc="600" dirty="0">
              <a:gradFill>
                <a:gsLst>
                  <a:gs pos="8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阿里巴巴普惠体 B" panose="00020600040101010101" pitchFamily="18" charset="-122"/>
              <a:cs typeface="阿里巴巴普惠体 R" panose="00020600040101010101" pitchFamily="18" charset="-122"/>
              <a:sym typeface="+mn-lt"/>
            </a:endParaRPr>
          </a:p>
        </p:txBody>
      </p:sp>
      <p:sp>
        <p:nvSpPr>
          <p:cNvPr id="9" name="PA_任意多边形 83"/>
          <p:cNvSpPr/>
          <p:nvPr userDrawn="1">
            <p:custDataLst>
              <p:tags r:id="rId5"/>
            </p:custDataLst>
          </p:nvPr>
        </p:nvSpPr>
        <p:spPr>
          <a:xfrm flipH="1">
            <a:off x="3942615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0" name="PA_任意多边形 85"/>
          <p:cNvSpPr/>
          <p:nvPr userDrawn="1">
            <p:custDataLst>
              <p:tags r:id="rId6"/>
            </p:custDataLst>
          </p:nvPr>
        </p:nvSpPr>
        <p:spPr>
          <a:xfrm>
            <a:off x="2507333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1" name="PA_椭圆 89"/>
          <p:cNvSpPr/>
          <p:nvPr userDrawn="1">
            <p:custDataLst>
              <p:tags r:id="rId7"/>
            </p:custDataLst>
          </p:nvPr>
        </p:nvSpPr>
        <p:spPr>
          <a:xfrm>
            <a:off x="7997235" y="4575097"/>
            <a:ext cx="258978" cy="25897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2" name="PA_椭圆 90"/>
          <p:cNvSpPr/>
          <p:nvPr userDrawn="1">
            <p:custDataLst>
              <p:tags r:id="rId8"/>
            </p:custDataLst>
          </p:nvPr>
        </p:nvSpPr>
        <p:spPr>
          <a:xfrm>
            <a:off x="4343364" y="4728239"/>
            <a:ext cx="402829" cy="40282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477335" y="3244678"/>
            <a:ext cx="5237331" cy="911468"/>
          </a:xfrm>
        </p:spPr>
        <p:txBody>
          <a:bodyPr wrap="none">
            <a:spAutoFit/>
          </a:bodyPr>
          <a:lstStyle>
            <a:lvl1pPr>
              <a:defRPr lang="zh-CN" altLang="en-US" b="1" spc="600">
                <a:gradFill flip="none" rotWithShape="1"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阿里巴巴普惠体 B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marL="0" lvl="0" algn="ctr">
              <a:lnSpc>
                <a:spcPct val="130000"/>
              </a:lnSpc>
            </a:pPr>
            <a:r>
              <a:rPr lang="zh-CN" altLang="en-US" dirty="0"/>
              <a:t>单击编辑母版标题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蓝色, 户外&#10;&#10;已生成高可信度的说明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5556" r="55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8" name="PA_文本框 10"/>
          <p:cNvSpPr txBox="1"/>
          <p:nvPr userDrawn="1">
            <p:custDataLst>
              <p:tags r:id="rId4"/>
            </p:custDataLst>
          </p:nvPr>
        </p:nvSpPr>
        <p:spPr>
          <a:xfrm>
            <a:off x="1294654" y="1122966"/>
            <a:ext cx="9602691" cy="216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1500" b="1" spc="600" dirty="0">
                <a:gradFill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阿里巴巴普惠体 B" panose="00020600040101010101" pitchFamily="18" charset="-122"/>
                <a:cs typeface="阿里巴巴普惠体 R" panose="00020600040101010101" pitchFamily="18" charset="-122"/>
                <a:sym typeface="+mn-lt"/>
              </a:rPr>
              <a:t>02</a:t>
            </a:r>
            <a:endParaRPr lang="zh-CN" altLang="en-US" sz="11500" b="1" spc="600" dirty="0">
              <a:gradFill>
                <a:gsLst>
                  <a:gs pos="8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阿里巴巴普惠体 B" panose="00020600040101010101" pitchFamily="18" charset="-122"/>
              <a:cs typeface="阿里巴巴普惠体 R" panose="00020600040101010101" pitchFamily="18" charset="-122"/>
              <a:sym typeface="+mn-lt"/>
            </a:endParaRPr>
          </a:p>
        </p:txBody>
      </p:sp>
      <p:sp>
        <p:nvSpPr>
          <p:cNvPr id="9" name="PA_任意多边形 83"/>
          <p:cNvSpPr/>
          <p:nvPr userDrawn="1">
            <p:custDataLst>
              <p:tags r:id="rId5"/>
            </p:custDataLst>
          </p:nvPr>
        </p:nvSpPr>
        <p:spPr>
          <a:xfrm flipH="1">
            <a:off x="3942615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0" name="PA_任意多边形 85"/>
          <p:cNvSpPr/>
          <p:nvPr userDrawn="1">
            <p:custDataLst>
              <p:tags r:id="rId6"/>
            </p:custDataLst>
          </p:nvPr>
        </p:nvSpPr>
        <p:spPr>
          <a:xfrm>
            <a:off x="2507333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1" name="PA_椭圆 89"/>
          <p:cNvSpPr/>
          <p:nvPr userDrawn="1">
            <p:custDataLst>
              <p:tags r:id="rId7"/>
            </p:custDataLst>
          </p:nvPr>
        </p:nvSpPr>
        <p:spPr>
          <a:xfrm>
            <a:off x="7997235" y="4575097"/>
            <a:ext cx="258978" cy="25897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2" name="PA_椭圆 90"/>
          <p:cNvSpPr/>
          <p:nvPr userDrawn="1">
            <p:custDataLst>
              <p:tags r:id="rId8"/>
            </p:custDataLst>
          </p:nvPr>
        </p:nvSpPr>
        <p:spPr>
          <a:xfrm>
            <a:off x="4343364" y="4728239"/>
            <a:ext cx="402829" cy="40282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477335" y="3244678"/>
            <a:ext cx="5237331" cy="911468"/>
          </a:xfrm>
        </p:spPr>
        <p:txBody>
          <a:bodyPr wrap="none">
            <a:spAutoFit/>
          </a:bodyPr>
          <a:lstStyle>
            <a:lvl1pPr>
              <a:defRPr lang="zh-CN" altLang="en-US" b="1" spc="600">
                <a:gradFill flip="none" rotWithShape="1"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阿里巴巴普惠体 B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marL="0" lvl="0" algn="ctr">
              <a:lnSpc>
                <a:spcPct val="130000"/>
              </a:lnSpc>
            </a:pPr>
            <a:r>
              <a:rPr lang="zh-CN" altLang="en-US" dirty="0"/>
              <a:t>单击编辑母版标题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蓝色, 户外&#10;&#10;已生成高可信度的说明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5556" r="55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8" name="PA_文本框 10"/>
          <p:cNvSpPr txBox="1"/>
          <p:nvPr userDrawn="1">
            <p:custDataLst>
              <p:tags r:id="rId4"/>
            </p:custDataLst>
          </p:nvPr>
        </p:nvSpPr>
        <p:spPr>
          <a:xfrm>
            <a:off x="1294654" y="1122966"/>
            <a:ext cx="9602691" cy="216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1500" b="1" spc="600" dirty="0">
                <a:gradFill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阿里巴巴普惠体 B" panose="00020600040101010101" pitchFamily="18" charset="-122"/>
                <a:cs typeface="阿里巴巴普惠体 R" panose="00020600040101010101" pitchFamily="18" charset="-122"/>
                <a:sym typeface="+mn-lt"/>
              </a:rPr>
              <a:t>03</a:t>
            </a:r>
            <a:endParaRPr lang="zh-CN" altLang="en-US" sz="11500" b="1" spc="600" dirty="0">
              <a:gradFill>
                <a:gsLst>
                  <a:gs pos="8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阿里巴巴普惠体 B" panose="00020600040101010101" pitchFamily="18" charset="-122"/>
              <a:cs typeface="阿里巴巴普惠体 R" panose="00020600040101010101" pitchFamily="18" charset="-122"/>
              <a:sym typeface="+mn-lt"/>
            </a:endParaRPr>
          </a:p>
        </p:txBody>
      </p:sp>
      <p:sp>
        <p:nvSpPr>
          <p:cNvPr id="9" name="PA_任意多边形 83"/>
          <p:cNvSpPr/>
          <p:nvPr userDrawn="1">
            <p:custDataLst>
              <p:tags r:id="rId5"/>
            </p:custDataLst>
          </p:nvPr>
        </p:nvSpPr>
        <p:spPr>
          <a:xfrm flipH="1">
            <a:off x="3942615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0" name="PA_任意多边形 85"/>
          <p:cNvSpPr/>
          <p:nvPr userDrawn="1">
            <p:custDataLst>
              <p:tags r:id="rId6"/>
            </p:custDataLst>
          </p:nvPr>
        </p:nvSpPr>
        <p:spPr>
          <a:xfrm>
            <a:off x="2507333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1" name="PA_椭圆 89"/>
          <p:cNvSpPr/>
          <p:nvPr userDrawn="1">
            <p:custDataLst>
              <p:tags r:id="rId7"/>
            </p:custDataLst>
          </p:nvPr>
        </p:nvSpPr>
        <p:spPr>
          <a:xfrm>
            <a:off x="7997235" y="4575097"/>
            <a:ext cx="258978" cy="25897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2" name="PA_椭圆 90"/>
          <p:cNvSpPr/>
          <p:nvPr userDrawn="1">
            <p:custDataLst>
              <p:tags r:id="rId8"/>
            </p:custDataLst>
          </p:nvPr>
        </p:nvSpPr>
        <p:spPr>
          <a:xfrm>
            <a:off x="4343364" y="4728239"/>
            <a:ext cx="402829" cy="40282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477335" y="3244678"/>
            <a:ext cx="5237331" cy="911468"/>
          </a:xfrm>
        </p:spPr>
        <p:txBody>
          <a:bodyPr wrap="none">
            <a:spAutoFit/>
          </a:bodyPr>
          <a:lstStyle>
            <a:lvl1pPr>
              <a:defRPr lang="zh-CN" altLang="en-US" b="1" spc="600">
                <a:gradFill flip="none" rotWithShape="1"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阿里巴巴普惠体 B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marL="0" lvl="0" algn="ctr">
              <a:lnSpc>
                <a:spcPct val="130000"/>
              </a:lnSpc>
            </a:pPr>
            <a:r>
              <a:rPr lang="zh-CN" altLang="en-US" dirty="0"/>
              <a:t>单击编辑母版标题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蓝色, 户外&#10;&#10;已生成高可信度的说明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5556" r="55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8" name="PA_文本框 10"/>
          <p:cNvSpPr txBox="1"/>
          <p:nvPr userDrawn="1">
            <p:custDataLst>
              <p:tags r:id="rId4"/>
            </p:custDataLst>
          </p:nvPr>
        </p:nvSpPr>
        <p:spPr>
          <a:xfrm>
            <a:off x="1294654" y="1122966"/>
            <a:ext cx="9602691" cy="216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1500" b="1" spc="600" dirty="0">
                <a:gradFill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阿里巴巴普惠体 B" panose="00020600040101010101" pitchFamily="18" charset="-122"/>
                <a:cs typeface="阿里巴巴普惠体 R" panose="00020600040101010101" pitchFamily="18" charset="-122"/>
                <a:sym typeface="+mn-lt"/>
              </a:rPr>
              <a:t>04</a:t>
            </a:r>
            <a:endParaRPr lang="zh-CN" altLang="en-US" sz="11500" b="1" spc="600" dirty="0">
              <a:gradFill>
                <a:gsLst>
                  <a:gs pos="8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阿里巴巴普惠体 B" panose="00020600040101010101" pitchFamily="18" charset="-122"/>
              <a:cs typeface="阿里巴巴普惠体 R" panose="00020600040101010101" pitchFamily="18" charset="-122"/>
              <a:sym typeface="+mn-lt"/>
            </a:endParaRPr>
          </a:p>
        </p:txBody>
      </p:sp>
      <p:sp>
        <p:nvSpPr>
          <p:cNvPr id="9" name="PA_任意多边形 83"/>
          <p:cNvSpPr/>
          <p:nvPr userDrawn="1">
            <p:custDataLst>
              <p:tags r:id="rId5"/>
            </p:custDataLst>
          </p:nvPr>
        </p:nvSpPr>
        <p:spPr>
          <a:xfrm flipH="1">
            <a:off x="3942615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0" name="PA_任意多边形 85"/>
          <p:cNvSpPr/>
          <p:nvPr userDrawn="1">
            <p:custDataLst>
              <p:tags r:id="rId6"/>
            </p:custDataLst>
          </p:nvPr>
        </p:nvSpPr>
        <p:spPr>
          <a:xfrm>
            <a:off x="2507333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1" name="PA_椭圆 89"/>
          <p:cNvSpPr/>
          <p:nvPr userDrawn="1">
            <p:custDataLst>
              <p:tags r:id="rId7"/>
            </p:custDataLst>
          </p:nvPr>
        </p:nvSpPr>
        <p:spPr>
          <a:xfrm>
            <a:off x="7997235" y="4575097"/>
            <a:ext cx="258978" cy="25897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2" name="PA_椭圆 90"/>
          <p:cNvSpPr/>
          <p:nvPr userDrawn="1">
            <p:custDataLst>
              <p:tags r:id="rId8"/>
            </p:custDataLst>
          </p:nvPr>
        </p:nvSpPr>
        <p:spPr>
          <a:xfrm>
            <a:off x="4343364" y="4728239"/>
            <a:ext cx="402829" cy="40282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477335" y="3244678"/>
            <a:ext cx="5237331" cy="911468"/>
          </a:xfrm>
        </p:spPr>
        <p:txBody>
          <a:bodyPr wrap="none">
            <a:spAutoFit/>
          </a:bodyPr>
          <a:lstStyle>
            <a:lvl1pPr>
              <a:defRPr lang="zh-CN" altLang="en-US" b="1" spc="600">
                <a:gradFill flip="none" rotWithShape="1"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阿里巴巴普惠体 B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marL="0" lvl="0" algn="ctr">
              <a:lnSpc>
                <a:spcPct val="130000"/>
              </a:lnSpc>
            </a:pPr>
            <a:r>
              <a:rPr lang="zh-CN" altLang="en-US" dirty="0"/>
              <a:t>单击编辑母版标题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蓝色, 户外&#10;&#10;已生成高可信度的说明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5556" r="55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8" name="PA_文本框 10"/>
          <p:cNvSpPr txBox="1"/>
          <p:nvPr userDrawn="1">
            <p:custDataLst>
              <p:tags r:id="rId4"/>
            </p:custDataLst>
          </p:nvPr>
        </p:nvSpPr>
        <p:spPr>
          <a:xfrm>
            <a:off x="1294654" y="1122966"/>
            <a:ext cx="9602691" cy="216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1500" b="1" spc="600" dirty="0">
                <a:gradFill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+mj-lt"/>
                <a:ea typeface="阿里巴巴普惠体 B" panose="00020600040101010101" pitchFamily="18" charset="-122"/>
                <a:cs typeface="阿里巴巴普惠体 R" panose="00020600040101010101" pitchFamily="18" charset="-122"/>
                <a:sym typeface="+mn-lt"/>
              </a:rPr>
              <a:t>05</a:t>
            </a:r>
            <a:endParaRPr lang="zh-CN" altLang="en-US" sz="11500" b="1" spc="600" dirty="0">
              <a:gradFill>
                <a:gsLst>
                  <a:gs pos="8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+mj-lt"/>
              <a:ea typeface="阿里巴巴普惠体 B" panose="00020600040101010101" pitchFamily="18" charset="-122"/>
              <a:cs typeface="阿里巴巴普惠体 R" panose="00020600040101010101" pitchFamily="18" charset="-122"/>
              <a:sym typeface="+mn-lt"/>
            </a:endParaRPr>
          </a:p>
        </p:txBody>
      </p:sp>
      <p:sp>
        <p:nvSpPr>
          <p:cNvPr id="9" name="PA_任意多边形 83"/>
          <p:cNvSpPr/>
          <p:nvPr userDrawn="1">
            <p:custDataLst>
              <p:tags r:id="rId5"/>
            </p:custDataLst>
          </p:nvPr>
        </p:nvSpPr>
        <p:spPr>
          <a:xfrm flipH="1">
            <a:off x="3942615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0" name="PA_任意多边形 85"/>
          <p:cNvSpPr/>
          <p:nvPr userDrawn="1">
            <p:custDataLst>
              <p:tags r:id="rId6"/>
            </p:custDataLst>
          </p:nvPr>
        </p:nvSpPr>
        <p:spPr>
          <a:xfrm>
            <a:off x="2507333" y="4650666"/>
            <a:ext cx="5742053" cy="580624"/>
          </a:xfrm>
          <a:custGeom>
            <a:avLst/>
            <a:gdLst>
              <a:gd name="connsiteX0" fmla="*/ 0 w 7639050"/>
              <a:gd name="connsiteY0" fmla="*/ 1924050 h 1924050"/>
              <a:gd name="connsiteX1" fmla="*/ 1943100 w 7639050"/>
              <a:gd name="connsiteY1" fmla="*/ 0 h 1924050"/>
              <a:gd name="connsiteX2" fmla="*/ 3848100 w 7639050"/>
              <a:gd name="connsiteY2" fmla="*/ 1924050 h 1924050"/>
              <a:gd name="connsiteX3" fmla="*/ 5753100 w 7639050"/>
              <a:gd name="connsiteY3" fmla="*/ 0 h 1924050"/>
              <a:gd name="connsiteX4" fmla="*/ 7639050 w 7639050"/>
              <a:gd name="connsiteY4" fmla="*/ 192405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9050" h="1924050">
                <a:moveTo>
                  <a:pt x="0" y="1924050"/>
                </a:moveTo>
                <a:cubicBezTo>
                  <a:pt x="650875" y="962025"/>
                  <a:pt x="1301750" y="0"/>
                  <a:pt x="1943100" y="0"/>
                </a:cubicBezTo>
                <a:cubicBezTo>
                  <a:pt x="2584450" y="0"/>
                  <a:pt x="3213100" y="1924050"/>
                  <a:pt x="3848100" y="1924050"/>
                </a:cubicBezTo>
                <a:cubicBezTo>
                  <a:pt x="4483100" y="1924050"/>
                  <a:pt x="5121275" y="0"/>
                  <a:pt x="5753100" y="0"/>
                </a:cubicBezTo>
                <a:cubicBezTo>
                  <a:pt x="6384925" y="0"/>
                  <a:pt x="7011987" y="962025"/>
                  <a:pt x="7639050" y="192405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1" name="PA_椭圆 89"/>
          <p:cNvSpPr/>
          <p:nvPr userDrawn="1">
            <p:custDataLst>
              <p:tags r:id="rId7"/>
            </p:custDataLst>
          </p:nvPr>
        </p:nvSpPr>
        <p:spPr>
          <a:xfrm>
            <a:off x="7997235" y="4575097"/>
            <a:ext cx="258978" cy="25897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2" name="PA_椭圆 90"/>
          <p:cNvSpPr/>
          <p:nvPr userDrawn="1">
            <p:custDataLst>
              <p:tags r:id="rId8"/>
            </p:custDataLst>
          </p:nvPr>
        </p:nvSpPr>
        <p:spPr>
          <a:xfrm>
            <a:off x="4343364" y="4728239"/>
            <a:ext cx="402829" cy="40282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B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477335" y="3244678"/>
            <a:ext cx="5237331" cy="911468"/>
          </a:xfrm>
        </p:spPr>
        <p:txBody>
          <a:bodyPr wrap="none">
            <a:spAutoFit/>
          </a:bodyPr>
          <a:lstStyle>
            <a:lvl1pPr>
              <a:defRPr lang="zh-CN" altLang="en-US" b="1" spc="600">
                <a:gradFill flip="none" rotWithShape="1">
                  <a:gsLst>
                    <a:gs pos="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阿里巴巴普惠体 B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marL="0" lvl="0" algn="ctr">
              <a:lnSpc>
                <a:spcPct val="130000"/>
              </a:lnSpc>
            </a:pPr>
            <a:r>
              <a:rPr lang="zh-CN" altLang="en-US" dirty="0"/>
              <a:t>单击编辑母版标题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00" y="475780"/>
            <a:ext cx="10515600" cy="596253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3600" b="1" spc="300">
                <a:solidFill>
                  <a:schemeClr val="accent2"/>
                </a:solidFill>
                <a:latin typeface="阿里巴巴普惠体 B" panose="00020600040101010101" pitchFamily="18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阿里巴巴普惠体 R" panose="00020600040101010101" pitchFamily="18" charset="-122"/>
              </a:defRPr>
            </a:lvl1pPr>
          </a:lstStyle>
          <a:p>
            <a:fld id="{47A08E83-983E-4479-977D-EF3A4801062D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阿里巴巴普惠体 R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阿里巴巴普惠体 R" panose="00020600040101010101" pitchFamily="18" charset="-122"/>
              </a:defRPr>
            </a:lvl1pPr>
          </a:lstStyle>
          <a:p>
            <a:fld id="{7255756C-E6AC-4C56-82AC-4D0B1EC264A1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阿里巴巴普惠体 B" panose="00020600040101010101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阿里巴巴普惠体 R" panose="00020600040101010101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阿里巴巴普惠体 R" panose="00020600040101010101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阿里巴巴普惠体 R" panose="00020600040101010101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阿里巴巴普惠体 R" panose="00020600040101010101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阿里巴巴普惠体 R" panose="00020600040101010101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svg"/><Relationship Id="rId3" Type="http://schemas.openxmlformats.org/officeDocument/2006/relationships/image" Target="../media/image7.png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37.xml"/><Relationship Id="rId2" Type="http://schemas.openxmlformats.org/officeDocument/2006/relationships/image" Target="../media/image9.png"/><Relationship Id="rId1" Type="http://schemas.openxmlformats.org/officeDocument/2006/relationships/tags" Target="../tags/tag3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tags" Target="../tags/tag40.xml"/><Relationship Id="rId5" Type="http://schemas.openxmlformats.org/officeDocument/2006/relationships/image" Target="../media/image9.png"/><Relationship Id="rId4" Type="http://schemas.openxmlformats.org/officeDocument/2006/relationships/tags" Target="../tags/tag39.xml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tags" Target="../tags/tag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_矩形 12"/>
          <p:cNvSpPr/>
          <p:nvPr>
            <p:custDataLst>
              <p:tags r:id="rId1"/>
            </p:custDataLst>
          </p:nvPr>
        </p:nvSpPr>
        <p:spPr>
          <a:xfrm>
            <a:off x="3025494" y="1462120"/>
            <a:ext cx="6141011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6600" b="1" dirty="0">
                <a:gradFill>
                  <a:gsLst>
                    <a:gs pos="3800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ea typeface="阿里巴巴普惠体 R" panose="00020600040101010101" pitchFamily="18" charset="-122"/>
                <a:cs typeface="Arial" panose="020B0604020202020204" pitchFamily="34" charset="0"/>
                <a:sym typeface="+mn-lt"/>
              </a:rPr>
              <a:t>K-Means</a:t>
            </a:r>
            <a:endParaRPr lang="en-US" altLang="zh-CN" sz="6600" b="1" dirty="0">
              <a:gradFill>
                <a:gsLst>
                  <a:gs pos="38000">
                    <a:schemeClr val="accent2"/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ea typeface="阿里巴巴普惠体 R" panose="00020600040101010101" pitchFamily="18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42" name="PA_文本框 2"/>
          <p:cNvSpPr txBox="1"/>
          <p:nvPr>
            <p:custDataLst>
              <p:tags r:id="rId2"/>
            </p:custDataLst>
          </p:nvPr>
        </p:nvSpPr>
        <p:spPr>
          <a:xfrm>
            <a:off x="2013957" y="3234467"/>
            <a:ext cx="8162817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dirty="0">
                <a:solidFill>
                  <a:prstClr val="white">
                    <a:alpha val="80000"/>
                  </a:prstClr>
                </a:solidFill>
                <a:latin typeface="Arial" panose="020B0604020202020204" pitchFamily="34" charset="0"/>
                <a:ea typeface="阿里巴巴普惠体 R" panose="00020600040101010101" pitchFamily="18" charset="-122"/>
                <a:cs typeface="Arial" panose="020B0604020202020204" pitchFamily="34" charset="0"/>
              </a:rPr>
              <a:t>K-Means cluster analysis research case</a:t>
            </a:r>
            <a:endParaRPr lang="en-US" altLang="zh-CN" sz="1050" dirty="0">
              <a:solidFill>
                <a:prstClr val="white">
                  <a:alpha val="80000"/>
                </a:prstClr>
              </a:solidFill>
              <a:latin typeface="Arial" panose="020B0604020202020204" pitchFamily="34" charset="0"/>
              <a:ea typeface="阿里巴巴普惠体 R" panose="00020600040101010101" pitchFamily="18" charset="-122"/>
              <a:cs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460158"/>
            <a:ext cx="10515600" cy="922020"/>
          </a:xfrm>
        </p:spPr>
        <p:txBody>
          <a:bodyPr/>
          <a:lstStyle/>
          <a:p>
            <a:pPr algn="ctr"/>
            <a:r>
              <a:rPr dirty="0"/>
              <a:t>K-Means聚类分析研究案例</a:t>
            </a:r>
            <a:endParaRPr dirty="0"/>
          </a:p>
        </p:txBody>
      </p:sp>
      <p:pic>
        <p:nvPicPr>
          <p:cNvPr id="86" name="图形 85"/>
          <p:cNvPicPr>
            <a:picLocks noChangeAspect="1"/>
          </p:cNvPicPr>
          <p:nvPr/>
        </p:nvPicPr>
        <p:blipFill>
          <a:blip r:embed="rId3" cstate="screen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5380" y="4057650"/>
            <a:ext cx="781050" cy="78105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2113280" y="4020820"/>
            <a:ext cx="26409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汇 报 人：曾瑶瑶</a:t>
            </a:r>
            <a:endParaRPr lang="zh-CN" altLang="en-US" sz="2000" b="1" spc="300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  <a:p>
            <a:r>
              <a:rPr lang="zh-CN" altLang="en-US" sz="20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指导教师：刘加海</a:t>
            </a:r>
            <a:endParaRPr lang="zh-CN" altLang="en-US" sz="2000" b="1" spc="300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96250" y="4248785"/>
            <a:ext cx="34048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汇报日期：</a:t>
            </a:r>
            <a:r>
              <a:rPr lang="en-US" altLang="zh-CN" sz="20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2021/01/13</a:t>
            </a:r>
            <a:endParaRPr lang="en-US" altLang="zh-CN" sz="2000" b="1" spc="300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</p:txBody>
      </p:sp>
      <p:pic>
        <p:nvPicPr>
          <p:cNvPr id="1073742851" name="图片 1073742850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17" y="0"/>
            <a:ext cx="4185285" cy="1178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114651" y="3414692"/>
            <a:ext cx="167367" cy="2483189"/>
            <a:chOff x="1048429" y="4374812"/>
            <a:chExt cx="167367" cy="2483189"/>
          </a:xfrm>
        </p:grpSpPr>
        <p:cxnSp>
          <p:nvCxnSpPr>
            <p:cNvPr id="9" name="直接连接符 8"/>
            <p:cNvCxnSpPr/>
            <p:nvPr/>
          </p:nvCxnSpPr>
          <p:spPr>
            <a:xfrm flipV="1">
              <a:off x="1132115" y="4482126"/>
              <a:ext cx="0" cy="237587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/>
            <p:cNvSpPr/>
            <p:nvPr/>
          </p:nvSpPr>
          <p:spPr>
            <a:xfrm>
              <a:off x="1048429" y="4374812"/>
              <a:ext cx="167367" cy="167367"/>
            </a:xfrm>
            <a:prstGeom prst="ellipse">
              <a:avLst/>
            </a:prstGeom>
            <a:solidFill>
              <a:schemeClr val="accent2"/>
            </a:solidFill>
            <a:ln w="127000">
              <a:solidFill>
                <a:schemeClr val="accent2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阿里巴巴普惠体 R" panose="00020600040101010101" pitchFamily="18" charset="-122"/>
              </a:endParaRPr>
            </a:p>
          </p:txBody>
        </p:sp>
      </p:grpSp>
      <p:sp>
        <p:nvSpPr>
          <p:cNvPr id="88" name="文本框 87"/>
          <p:cNvSpPr txBox="1"/>
          <p:nvPr/>
        </p:nvSpPr>
        <p:spPr>
          <a:xfrm>
            <a:off x="1350645" y="3451860"/>
            <a:ext cx="2597785" cy="176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A.渠道代号：渠道唯一标识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B.日均UV：每天的独立访问量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C.平均注册率=日均注册用户数/平均每日访问量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D.平均搜索量：每个访问的搜索量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grpSp>
        <p:nvGrpSpPr>
          <p:cNvPr id="135" name="组合 134"/>
          <p:cNvGrpSpPr/>
          <p:nvPr/>
        </p:nvGrpSpPr>
        <p:grpSpPr>
          <a:xfrm>
            <a:off x="4099606" y="2617819"/>
            <a:ext cx="167367" cy="3281475"/>
            <a:chOff x="1048429" y="3576526"/>
            <a:chExt cx="167367" cy="3281475"/>
          </a:xfrm>
        </p:grpSpPr>
        <p:cxnSp>
          <p:nvCxnSpPr>
            <p:cNvPr id="136" name="直接连接符 135"/>
            <p:cNvCxnSpPr/>
            <p:nvPr/>
          </p:nvCxnSpPr>
          <p:spPr>
            <a:xfrm flipV="1">
              <a:off x="1132115" y="3730989"/>
              <a:ext cx="0" cy="31270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椭圆 136"/>
            <p:cNvSpPr/>
            <p:nvPr/>
          </p:nvSpPr>
          <p:spPr>
            <a:xfrm>
              <a:off x="1048429" y="3576526"/>
              <a:ext cx="167367" cy="167367"/>
            </a:xfrm>
            <a:prstGeom prst="ellipse">
              <a:avLst/>
            </a:prstGeom>
            <a:solidFill>
              <a:schemeClr val="accent2"/>
            </a:solidFill>
            <a:ln w="127000">
              <a:solidFill>
                <a:schemeClr val="accent2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阿里巴巴普惠体 R" panose="00020600040101010101" pitchFamily="18" charset="-122"/>
              </a:endParaRPr>
            </a:p>
          </p:txBody>
        </p:sp>
      </p:grpSp>
      <p:sp>
        <p:nvSpPr>
          <p:cNvPr id="139" name="文本框 138"/>
          <p:cNvSpPr txBox="1"/>
          <p:nvPr/>
        </p:nvSpPr>
        <p:spPr>
          <a:xfrm>
            <a:off x="4351655" y="2894965"/>
            <a:ext cx="2733675" cy="265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E.访问深度：总页面浏览量/平均每天的访问量</a:t>
            </a:r>
            <a:endParaRPr lang="zh-CN" altLang="en-US" sz="1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F.平均停留时长=总停留时长/平均每天的访问量</a:t>
            </a:r>
            <a:endParaRPr lang="zh-CN" altLang="en-US" sz="1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G.订单转化率=总订单数量/平均每天的访客量</a:t>
            </a:r>
            <a:endParaRPr lang="zh-CN" altLang="en-US" sz="1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H.投放时间：每个广告在外投放的天数</a:t>
            </a:r>
            <a:endParaRPr lang="zh-CN" altLang="en-US" sz="1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grpSp>
        <p:nvGrpSpPr>
          <p:cNvPr id="140" name="组合 139"/>
          <p:cNvGrpSpPr/>
          <p:nvPr/>
        </p:nvGrpSpPr>
        <p:grpSpPr>
          <a:xfrm>
            <a:off x="7084561" y="1834047"/>
            <a:ext cx="167367" cy="4065249"/>
            <a:chOff x="1048429" y="2792754"/>
            <a:chExt cx="167367" cy="4065249"/>
          </a:xfrm>
        </p:grpSpPr>
        <p:cxnSp>
          <p:nvCxnSpPr>
            <p:cNvPr id="141" name="直接连接符 140"/>
            <p:cNvCxnSpPr/>
            <p:nvPr/>
          </p:nvCxnSpPr>
          <p:spPr>
            <a:xfrm flipV="1">
              <a:off x="1132115" y="2930473"/>
              <a:ext cx="0" cy="39275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椭圆 141"/>
            <p:cNvSpPr/>
            <p:nvPr/>
          </p:nvSpPr>
          <p:spPr>
            <a:xfrm>
              <a:off x="1048429" y="2792754"/>
              <a:ext cx="167367" cy="167367"/>
            </a:xfrm>
            <a:prstGeom prst="ellipse">
              <a:avLst/>
            </a:prstGeom>
            <a:solidFill>
              <a:schemeClr val="accent2"/>
            </a:solidFill>
            <a:ln w="127000">
              <a:solidFill>
                <a:schemeClr val="accent2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阿里巴巴普惠体 R" panose="00020600040101010101" pitchFamily="18" charset="-122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10069516" y="789017"/>
            <a:ext cx="167367" cy="5110278"/>
            <a:chOff x="1048429" y="1747724"/>
            <a:chExt cx="167367" cy="5110278"/>
          </a:xfrm>
        </p:grpSpPr>
        <p:cxnSp>
          <p:nvCxnSpPr>
            <p:cNvPr id="146" name="直接连接符 145"/>
            <p:cNvCxnSpPr/>
            <p:nvPr/>
          </p:nvCxnSpPr>
          <p:spPr>
            <a:xfrm flipV="1">
              <a:off x="1132115" y="1870930"/>
              <a:ext cx="0" cy="498707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1048429" y="1747724"/>
              <a:ext cx="167367" cy="167367"/>
            </a:xfrm>
            <a:prstGeom prst="ellipse">
              <a:avLst/>
            </a:prstGeom>
            <a:solidFill>
              <a:schemeClr val="accent2"/>
            </a:solidFill>
            <a:ln w="127000">
              <a:solidFill>
                <a:schemeClr val="accent2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阿里巴巴普惠体 R" panose="00020600040101010101" pitchFamily="18" charset="-122"/>
              </a:endParaRPr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7346950" y="1635125"/>
            <a:ext cx="2806700" cy="344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I.素材类型：'jpg</a:t>
            </a:r>
            <a:r>
              <a:rPr lang="en-US" altLang="zh-CN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''</a:t>
            </a: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swf' 'gif' 'sp'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J.广告类型：banner、tips、不确定、横幅、暂停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K.合作方式：'roi' 'cpc' 'cpm' 'cpd'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L.广告尺寸：'140*40' '308*388' '450*300' '600*90' '480*360' '960*126' '900*120'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'390*270'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M.广告卖点：打折、满减、满赠、秒杀、直降、满返。</a:t>
            </a:r>
            <a:endParaRPr lang="zh-CN" altLang="en-US" sz="1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1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/>
              <a:t>2</a:t>
            </a:r>
            <a:r>
              <a:rPr dirty="0"/>
              <a:t>、</a:t>
            </a:r>
            <a:r>
              <a:rPr lang="zh-CN" altLang="en-US" dirty="0"/>
              <a:t>数据介绍</a:t>
            </a:r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346710" y="1566545"/>
            <a:ext cx="1587500" cy="443865"/>
            <a:chOff x="346849" y="952669"/>
            <a:chExt cx="1587500" cy="1485731"/>
          </a:xfrm>
        </p:grpSpPr>
        <p:sp>
          <p:nvSpPr>
            <p:cNvPr id="33" name="矩形 32"/>
            <p:cNvSpPr/>
            <p:nvPr/>
          </p:nvSpPr>
          <p:spPr>
            <a:xfrm>
              <a:off x="346849" y="952669"/>
              <a:ext cx="1587500" cy="1438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lang="en-US"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1</a:t>
              </a:r>
              <a:r>
                <a:rPr lang="zh-CN" altLang="en-US"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、导入数据</a:t>
              </a:r>
              <a:endParaRPr lang="zh-CN" altLang="en-US"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457200" y="2438400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2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数据预处理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46710" y="2077085"/>
            <a:ext cx="534162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import pandas as pd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import numpy as np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import matplotlib as mpl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import matplotlib.pyplot as plt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from  sklearn.preprocessing import  MinMaxScaler,OneHotEncoder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from sklearn.metrics import silhouette_score  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# 导入轮廓系数指标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from sklearn.cluster import KMeans  # KMeans模块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#%matplotlib inline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## 设置属性防止中文乱码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mpl.rcParams['font.sans-serif'] = [u'SimHei']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mpl.rcParams['axes.unicode_minus'] = False</a:t>
            </a:r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805805" y="860425"/>
            <a:ext cx="1587500" cy="443865"/>
            <a:chOff x="346849" y="952669"/>
            <a:chExt cx="1587500" cy="1485731"/>
          </a:xfrm>
        </p:grpSpPr>
        <p:sp>
          <p:nvSpPr>
            <p:cNvPr id="4" name="矩形 3"/>
            <p:cNvSpPr/>
            <p:nvPr/>
          </p:nvSpPr>
          <p:spPr>
            <a:xfrm>
              <a:off x="346849" y="952669"/>
              <a:ext cx="1587500" cy="143897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2、读取数据：</a:t>
              </a:r>
              <a:endPara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457200" y="2438400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文本框 5"/>
          <p:cNvSpPr txBox="1"/>
          <p:nvPr/>
        </p:nvSpPr>
        <p:spPr>
          <a:xfrm>
            <a:off x="5805805" y="1370965"/>
            <a:ext cx="48615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raw_data = pd.read_table('ad_performance.txt', delimiter='\t')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raw_data.head()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16320" y="3086735"/>
            <a:ext cx="1587500" cy="429895"/>
          </a:xfrm>
          <a:prstGeom prst="rect">
            <a:avLst/>
          </a:prstGeom>
        </p:spPr>
        <p:txBody>
          <a:bodyPr wrap="square">
            <a:spAutoFit/>
          </a:bodyPr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3、结果展示：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23280" y="3766820"/>
            <a:ext cx="5998845" cy="18535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3518534" y="389255"/>
            <a:ext cx="2863215" cy="429895"/>
            <a:chOff x="-2453545" y="5078282"/>
            <a:chExt cx="1587500" cy="1438970"/>
          </a:xfrm>
        </p:grpSpPr>
        <p:sp>
          <p:nvSpPr>
            <p:cNvPr id="33" name="矩形 32"/>
            <p:cNvSpPr/>
            <p:nvPr/>
          </p:nvSpPr>
          <p:spPr>
            <a:xfrm>
              <a:off x="-2453545" y="5078282"/>
              <a:ext cx="1587500" cy="1438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1、查看基本状态</a:t>
              </a:r>
              <a:endPara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-2395301" y="6517252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2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数据审查</a:t>
            </a:r>
            <a:endParaRPr dirty="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518535" y="819150"/>
            <a:ext cx="83597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print('{:*^60}'.format('数据前两行:'))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print(raw_data.head(2))  </a:t>
            </a:r>
            <a:r>
              <a:rPr lang="en-US" altLang="zh-CN">
                <a:solidFill>
                  <a:schemeClr val="bg1"/>
                </a:solidFill>
              </a:rPr>
              <a:t>			</a:t>
            </a:r>
            <a:r>
              <a:rPr lang="zh-CN" altLang="en-US">
                <a:solidFill>
                  <a:schemeClr val="bg1"/>
                </a:solidFill>
              </a:rPr>
              <a:t># 打印输出前2条数据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print('{:*^60}'.format('数据类型:'))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print(pd.DataFrame(raw_data.dtypes).T) </a:t>
            </a:r>
            <a:r>
              <a:rPr lang="en-US" altLang="zh-CN">
                <a:solidFill>
                  <a:schemeClr val="bg1"/>
                </a:solidFill>
              </a:rPr>
              <a:t>	</a:t>
            </a:r>
            <a:r>
              <a:rPr lang="zh-CN" altLang="en-US">
                <a:solidFill>
                  <a:schemeClr val="bg1"/>
                </a:solidFill>
              </a:rPr>
              <a:t> # 打印数据类型分布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print('{:*^60}'.format('数据统计描述:'))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print(raw_data.describe().round(2).T)  </a:t>
            </a:r>
            <a:r>
              <a:rPr lang="en-US" altLang="zh-CN">
                <a:solidFill>
                  <a:schemeClr val="bg1"/>
                </a:solidFill>
              </a:rPr>
              <a:t>		</a:t>
            </a:r>
            <a:r>
              <a:rPr lang="zh-CN" altLang="en-US">
                <a:solidFill>
                  <a:schemeClr val="bg1"/>
                </a:solidFill>
              </a:rPr>
              <a:t># 打印原始数据基本描述性信息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836295" y="2970530"/>
            <a:ext cx="1587500" cy="429895"/>
          </a:xfrm>
          <a:prstGeom prst="rect">
            <a:avLst/>
          </a:prstGeom>
        </p:spPr>
        <p:txBody>
          <a:bodyPr wrap="square">
            <a:spAutoFit/>
          </a:bodyPr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结果展示：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8575" y="2861310"/>
            <a:ext cx="8868410" cy="36055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573404" y="1454785"/>
            <a:ext cx="2863215" cy="429895"/>
            <a:chOff x="-2453545" y="5078282"/>
            <a:chExt cx="1587500" cy="1438970"/>
          </a:xfrm>
        </p:grpSpPr>
        <p:sp>
          <p:nvSpPr>
            <p:cNvPr id="33" name="矩形 32"/>
            <p:cNvSpPr/>
            <p:nvPr/>
          </p:nvSpPr>
          <p:spPr>
            <a:xfrm>
              <a:off x="-2453545" y="5078282"/>
              <a:ext cx="1587500" cy="1438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2、查看缺失值情况：</a:t>
              </a:r>
              <a:endPara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-2395301" y="6517252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2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数据审查</a:t>
            </a:r>
            <a:endParaRPr dirty="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73405" y="1884680"/>
            <a:ext cx="113671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na_cols = raw_data.isnull().any(axis=0) </a:t>
            </a:r>
            <a:r>
              <a:rPr lang="en-US" altLang="zh-CN">
                <a:solidFill>
                  <a:schemeClr val="bg1"/>
                </a:solidFill>
              </a:rPr>
              <a:t>				</a:t>
            </a:r>
            <a:r>
              <a:rPr lang="zh-CN" altLang="en-US">
                <a:solidFill>
                  <a:schemeClr val="bg1"/>
                </a:solidFill>
              </a:rPr>
              <a:t> # 查看每一列是否具有缺失值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print('{:*^60}'.format('含有缺失值的列:'))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print(na_cols[na_cols==True])  # 查看具有缺失值的列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print('总共有多少数据缺失: {0}'.format(raw_data.isnull().any(axis=1).sum()))     # 查看具有缺失值的行总记录数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723900" y="3559175"/>
            <a:ext cx="1587500" cy="429895"/>
          </a:xfrm>
          <a:prstGeom prst="rect">
            <a:avLst/>
          </a:prstGeom>
        </p:spPr>
        <p:txBody>
          <a:bodyPr wrap="square">
            <a:spAutoFit/>
          </a:bodyPr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结果展示：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2435" y="3723005"/>
            <a:ext cx="8063865" cy="11379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2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数据审查</a:t>
            </a:r>
            <a:endParaRPr dirty="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682625" y="1605915"/>
            <a:ext cx="4134485" cy="429895"/>
            <a:chOff x="-2585573" y="3562794"/>
            <a:chExt cx="2292351" cy="3231289"/>
          </a:xfrm>
        </p:grpSpPr>
        <p:sp>
          <p:nvSpPr>
            <p:cNvPr id="5" name="矩形 4"/>
            <p:cNvSpPr/>
            <p:nvPr/>
          </p:nvSpPr>
          <p:spPr>
            <a:xfrm>
              <a:off x="-2585573" y="3562794"/>
              <a:ext cx="2292351" cy="323128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3、变量之间的相关性分析：</a:t>
              </a:r>
              <a:endPara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-2395301" y="6517252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768350" y="2125980"/>
            <a:ext cx="83597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print('{:*^60}'.format('Correlation analysis:'))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print(raw_data.corr().round(2).T)  # 打印原始数据相关性信息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7795" y="3357245"/>
            <a:ext cx="8047355" cy="220726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719455" y="3275330"/>
            <a:ext cx="1587500" cy="429895"/>
          </a:xfrm>
          <a:prstGeom prst="rect">
            <a:avLst/>
          </a:prstGeom>
        </p:spPr>
        <p:txBody>
          <a:bodyPr wrap="square">
            <a:spAutoFit/>
          </a:bodyPr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结果展示：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678180" y="1635760"/>
            <a:ext cx="4134485" cy="429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10000"/>
              </a:lnSpc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4</a:t>
            </a:r>
            <a:r>
              <a:rPr lang="zh-CN" altLang="en-US"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、</a:t>
            </a: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相关性可视化展示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425"/>
            <a:ext cx="3185160" cy="589280"/>
          </a:xfrm>
        </p:spPr>
        <p:txBody>
          <a:bodyPr wrap="square"/>
          <a:lstStyle/>
          <a:p>
            <a:r>
              <a:rPr lang="en-US" altLang="zh-CN" dirty="0">
                <a:sym typeface="+mn-ea"/>
              </a:rPr>
              <a:t>2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数据审查</a:t>
            </a:r>
            <a:endParaRPr dirty="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78180" y="2164715"/>
            <a:ext cx="48323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import seaborn as sns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corr=raw_data.corr().round(2)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sns.heatmap(corr,cmap="Reds",annot=True)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81040" y="678180"/>
            <a:ext cx="1587500" cy="429895"/>
          </a:xfrm>
          <a:prstGeom prst="rect">
            <a:avLst/>
          </a:prstGeom>
        </p:spPr>
        <p:txBody>
          <a:bodyPr wrap="square">
            <a:spAutoFit/>
          </a:bodyPr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结果展示：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  <p:pic>
        <p:nvPicPr>
          <p:cNvPr id="3" name="图片 -21474823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41085" y="1557655"/>
            <a:ext cx="5525135" cy="41935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205105" y="4005580"/>
            <a:ext cx="59359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可以看到，“访问深度”和“平均停留时间”相关性比较高，</a:t>
            </a:r>
            <a:endParaRPr lang="zh-CN" altLang="en-US" sz="16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相关性高说明两个变量在建立模型的时候，</a:t>
            </a:r>
            <a:endParaRPr lang="zh-CN" altLang="en-US" sz="16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作用是一样或者效果是一样的，可以考虑组合或者删除其一。</a:t>
            </a:r>
            <a:endParaRPr lang="zh-CN" altLang="en-US" sz="16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6247130" y="3041650"/>
            <a:ext cx="942340" cy="337820"/>
          </a:xfrm>
          <a:prstGeom prst="ellips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247130" y="3485515"/>
            <a:ext cx="942340" cy="337820"/>
          </a:xfrm>
          <a:prstGeom prst="ellips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573404" y="1454785"/>
            <a:ext cx="4413250" cy="429895"/>
            <a:chOff x="-2453545" y="5078282"/>
            <a:chExt cx="2446912" cy="1438970"/>
          </a:xfrm>
        </p:grpSpPr>
        <p:sp>
          <p:nvSpPr>
            <p:cNvPr id="33" name="矩形 32"/>
            <p:cNvSpPr/>
            <p:nvPr/>
          </p:nvSpPr>
          <p:spPr>
            <a:xfrm>
              <a:off x="-2453545" y="5078282"/>
              <a:ext cx="2446912" cy="1438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1、删除平均平均停留时间列</a:t>
              </a:r>
              <a:endPara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-2395301" y="6517252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2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数据处理</a:t>
            </a:r>
            <a:endParaRPr dirty="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73405" y="1884680"/>
            <a:ext cx="113671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>
                <a:solidFill>
                  <a:schemeClr val="bg1"/>
                </a:solidFill>
              </a:rPr>
              <a:t>raw_data2 = raw_data.drop(['平均停留时间'], axis=1)</a:t>
            </a:r>
            <a:endParaRPr sz="140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22620" y="2488565"/>
            <a:ext cx="1587500" cy="429895"/>
          </a:xfrm>
          <a:prstGeom prst="rect">
            <a:avLst/>
          </a:prstGeom>
        </p:spPr>
        <p:txBody>
          <a:bodyPr wrap="square">
            <a:spAutoFit/>
          </a:bodyPr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结果展示：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55745" y="300355"/>
            <a:ext cx="74669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en-US" sz="16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数据了解的差不多了，我们开始时处理数据，把常规数据通过清洗、转换、规约、聚合、抽样等方式变成机器学习可以识别或者提升准确度的数据。</a:t>
            </a:r>
            <a:endParaRPr lang="zh-CN" altLang="en-US" sz="1600" b="1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73404" y="2162810"/>
            <a:ext cx="4413250" cy="429895"/>
            <a:chOff x="-2453545" y="5078282"/>
            <a:chExt cx="2446912" cy="1438970"/>
          </a:xfrm>
        </p:grpSpPr>
        <p:sp>
          <p:nvSpPr>
            <p:cNvPr id="5" name="矩形 4"/>
            <p:cNvSpPr/>
            <p:nvPr/>
          </p:nvSpPr>
          <p:spPr>
            <a:xfrm>
              <a:off x="-2453545" y="5078282"/>
              <a:ext cx="2446912" cy="143897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2、类别变量的独热编码：</a:t>
              </a:r>
              <a:endPara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-2395301" y="6517252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8"/>
          <p:cNvSpPr txBox="1"/>
          <p:nvPr/>
        </p:nvSpPr>
        <p:spPr>
          <a:xfrm>
            <a:off x="573405" y="2592705"/>
            <a:ext cx="5326380" cy="1599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>
                <a:solidFill>
                  <a:schemeClr val="bg1"/>
                </a:solidFill>
              </a:rPr>
              <a:t># 类别变量取值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</a:rPr>
              <a:t>cols=["素材类型","广告类型","合作方式",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</a:rPr>
              <a:t>         "广告尺寸","广告卖点"]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</a:rPr>
              <a:t>for x in cols: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</a:rPr>
              <a:t>    data=raw_data2[x].unique()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</a:rPr>
              <a:t>    print("变量【{0}】的取值有：\n{1}".format(x,data))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</a:rPr>
              <a:t>    print("-·"*20)</a:t>
            </a:r>
            <a:endParaRPr sz="1400">
              <a:solidFill>
                <a:schemeClr val="bg1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rcRect t="4059" b="25162"/>
          <a:stretch>
            <a:fillRect/>
          </a:stretch>
        </p:blipFill>
        <p:spPr>
          <a:xfrm>
            <a:off x="5677535" y="3013710"/>
            <a:ext cx="5741670" cy="3293745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573405" y="4229100"/>
            <a:ext cx="4413250" cy="429895"/>
            <a:chOff x="-2511637" y="4591539"/>
            <a:chExt cx="2446912" cy="4834758"/>
          </a:xfrm>
        </p:grpSpPr>
        <p:sp>
          <p:nvSpPr>
            <p:cNvPr id="20" name="矩形 19"/>
            <p:cNvSpPr/>
            <p:nvPr/>
          </p:nvSpPr>
          <p:spPr>
            <a:xfrm>
              <a:off x="-2511637" y="4591539"/>
              <a:ext cx="2446912" cy="4834758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3、字符串分类独热编码处理</a:t>
              </a:r>
              <a:endPara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-2453393" y="8703988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678180" y="4624705"/>
            <a:ext cx="436562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>
                <a:solidFill>
                  <a:schemeClr val="bg1"/>
                </a:solidFill>
              </a:rPr>
              <a:t># 类别变量取值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</a:rPr>
              <a:t>cols=["素材类型","广告类型","合作方式",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</a:rPr>
              <a:t>         "广告尺寸","广告卖点"]</a:t>
            </a:r>
            <a:endParaRPr sz="1400">
              <a:solidFill>
                <a:schemeClr val="bg1"/>
              </a:solidFill>
            </a:endParaRPr>
          </a:p>
          <a:p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  <a:sym typeface="+mn-ea"/>
              </a:rPr>
              <a:t>ohe_matrix = model_ohe.fit_transform(raw_data2[cols])</a:t>
            </a:r>
            <a:endParaRPr sz="1400">
              <a:solidFill>
                <a:schemeClr val="bg1"/>
              </a:solidFill>
              <a:sym typeface="+mn-ea"/>
            </a:endParaRPr>
          </a:p>
          <a:p>
            <a:r>
              <a:rPr sz="1400">
                <a:solidFill>
                  <a:schemeClr val="bg1"/>
                </a:solidFill>
                <a:sym typeface="+mn-ea"/>
              </a:rPr>
              <a:t># 直接转换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  <a:sym typeface="+mn-ea"/>
              </a:rPr>
              <a:t>print(ohe_matrix[:2])</a:t>
            </a:r>
            <a:endParaRPr sz="1400">
              <a:solidFill>
                <a:schemeClr val="bg1"/>
              </a:solidFill>
            </a:endParaRPr>
          </a:p>
          <a:p>
            <a:endParaRPr sz="140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735955" y="1658620"/>
            <a:ext cx="43656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>
                <a:solidFill>
                  <a:schemeClr val="bg1"/>
                </a:solidFill>
              </a:rPr>
              <a:t>ohe_matrix1=pd.get_dummies(raw_data2[cols])</a:t>
            </a:r>
            <a:endParaRPr sz="1400">
              <a:solidFill>
                <a:schemeClr val="bg1"/>
              </a:solidFill>
            </a:endParaRPr>
          </a:p>
          <a:p>
            <a:r>
              <a:rPr sz="1400">
                <a:solidFill>
                  <a:schemeClr val="bg1"/>
                </a:solidFill>
              </a:rPr>
              <a:t>ohe_matrix1.head(5)</a:t>
            </a:r>
            <a:endParaRPr sz="1400">
              <a:solidFill>
                <a:schemeClr val="bg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608955" y="1263015"/>
            <a:ext cx="4413250" cy="429895"/>
          </a:xfrm>
          <a:prstGeom prst="rect">
            <a:avLst/>
          </a:prstGeom>
        </p:spPr>
        <p:txBody>
          <a:bodyPr wrap="square">
            <a:spAutoFit/>
          </a:bodyPr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4、用pandas的方法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573404" y="1454785"/>
            <a:ext cx="4413250" cy="429895"/>
            <a:chOff x="-2453545" y="5078282"/>
            <a:chExt cx="2446912" cy="1438970"/>
          </a:xfrm>
        </p:grpSpPr>
        <p:sp>
          <p:nvSpPr>
            <p:cNvPr id="33" name="矩形 32"/>
            <p:cNvSpPr/>
            <p:nvPr/>
          </p:nvSpPr>
          <p:spPr>
            <a:xfrm>
              <a:off x="-2453545" y="5078282"/>
              <a:ext cx="2446912" cy="1438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5、数据标准化：</a:t>
              </a:r>
              <a:endPara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-2395301" y="6517252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2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数据处理</a:t>
            </a:r>
            <a:endParaRPr dirty="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73405" y="1884680"/>
            <a:ext cx="113671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</a:rPr>
              <a:t>sacle_matrix = raw_data2.iloc[:, 1:7]  # 获得要转换的矩阵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model_scaler = MinMaxScaler()  # 建立MinMaxScaler模型对象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data_scaled = model_scaler.fit_transform(sacle_matrix)  # MinMaxScaler标准化处理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print(data_scaled.round(2))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880225" y="3013710"/>
            <a:ext cx="1587500" cy="429895"/>
          </a:xfrm>
          <a:prstGeom prst="rect">
            <a:avLst/>
          </a:prstGeom>
        </p:spPr>
        <p:txBody>
          <a:bodyPr wrap="square">
            <a:spAutoFit/>
          </a:bodyPr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结果展示：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675380" y="605155"/>
            <a:ext cx="78105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sz="16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数据标准化的意义</a:t>
            </a:r>
            <a:r>
              <a:rPr lang="zh-CN" sz="16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数据处理部分有讨论过：</a:t>
            </a:r>
            <a:r>
              <a:rPr sz="16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统一量纲。</a:t>
            </a:r>
            <a:r>
              <a:rPr lang="zh-CN" sz="16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以下是</a:t>
            </a:r>
            <a:r>
              <a:rPr sz="16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数据标准化过程：</a:t>
            </a:r>
            <a:endParaRPr sz="1600" b="1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78179" y="3964940"/>
            <a:ext cx="4413250" cy="429895"/>
            <a:chOff x="-2453545" y="5078282"/>
            <a:chExt cx="2446912" cy="1438970"/>
          </a:xfrm>
        </p:grpSpPr>
        <p:sp>
          <p:nvSpPr>
            <p:cNvPr id="5" name="矩形 4"/>
            <p:cNvSpPr/>
            <p:nvPr/>
          </p:nvSpPr>
          <p:spPr>
            <a:xfrm>
              <a:off x="-2453545" y="5078282"/>
              <a:ext cx="2446912" cy="143897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eaLnBrk="1" hangingPunct="1">
                <a:lnSpc>
                  <a:spcPct val="110000"/>
                </a:lnSpc>
                <a:buFontTx/>
                <a:buNone/>
              </a:pPr>
              <a:r>
                <a:rPr sz="2000" b="1" dirty="0">
                  <a:solidFill>
                    <a:schemeClr val="bg1"/>
                  </a:solidFill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黑体" panose="02010609060101010101" pitchFamily="49" charset="-122"/>
                </a:rPr>
                <a:t>6、合并所有维度</a:t>
              </a:r>
              <a:endPara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endParaRP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-2395301" y="6517252"/>
              <a:ext cx="4572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8"/>
          <p:cNvSpPr txBox="1"/>
          <p:nvPr/>
        </p:nvSpPr>
        <p:spPr>
          <a:xfrm>
            <a:off x="678180" y="4394835"/>
            <a:ext cx="5326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</a:rPr>
              <a:t>X = np.hstack((data_scaled, ohe_matrix))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0700" y="3438525"/>
            <a:ext cx="83597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数据处理完，我们将独热编码的数据和标准化转化后的数据合并：</a:t>
            </a:r>
            <a:endParaRPr sz="16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3255" y="5815330"/>
            <a:ext cx="83597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数据处理完，就可以带入模型进行训练。</a:t>
            </a:r>
            <a:endParaRPr sz="16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10730" y="3628390"/>
            <a:ext cx="4469765" cy="19348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24910" y="3325178"/>
            <a:ext cx="4742815" cy="700405"/>
          </a:xfrm>
        </p:spPr>
        <p:txBody>
          <a:bodyPr wrap="square"/>
          <a:lstStyle/>
          <a:p>
            <a:pPr algn="ctr"/>
            <a:r>
              <a:rPr dirty="0">
                <a:sym typeface="+mn-lt"/>
              </a:rPr>
              <a:t>构建数据模型</a:t>
            </a:r>
            <a:endParaRPr lang="zh-CN" altLang="en-US" dirty="0"/>
          </a:p>
        </p:txBody>
      </p:sp>
      <p:pic>
        <p:nvPicPr>
          <p:cNvPr id="1073742851" name="图片 1073742850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17" y="0"/>
            <a:ext cx="4185285" cy="1178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5034280" y="566420"/>
            <a:ext cx="6402070" cy="429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通过平均轮廓系数检验得到最佳KMeans聚类模型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lt"/>
              </a:rPr>
              <a:t>3</a:t>
            </a:r>
            <a:r>
              <a:rPr dirty="0">
                <a:sym typeface="+mn-lt"/>
              </a:rPr>
              <a:t>、</a:t>
            </a:r>
            <a:r>
              <a:rPr dirty="0">
                <a:sym typeface="+mn-lt"/>
              </a:rPr>
              <a:t>构建数据模型</a:t>
            </a:r>
            <a:endParaRPr dirty="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319780" y="1100455"/>
            <a:ext cx="1136713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score_list = list()  # 用来存储每个K下模型的平局轮廓系数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silhouette_int = -1  # 初始化的平均轮廓系数阀值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for n_clusters in range(2, 8):  # 遍历从2到5几个有限组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    model_kmeans = KMeans(n_clusters=n_clusters)  # 建立聚类模型对象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    labels_tmp = model_kmeans.fit_predict(X)  # 训练聚类模型</a:t>
            </a:r>
            <a:endParaRPr>
              <a:solidFill>
                <a:schemeClr val="bg1"/>
              </a:solidFill>
            </a:endParaRPr>
          </a:p>
          <a:p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    silhouette_tmp = silhouette_score(X, labels_tmp)  # 得到每个K下的平均轮廓系数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    if silhouette_tmp &gt; silhouette_int:  # 如果平均轮廓系数更高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        best_k = n_clusters  # 保存K将最好的K存储下来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        silhouette_int = silhouette_tmp  # 保存平均轮廓得分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        best_kmeans = model_kmeans  # 保存模型实例对象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        cluster_labels_k = labels_tmp  # 保存聚类标签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    score_list.append([n_clusters, silhouette_tmp])  # 将每次K及其得分追加到列表</a:t>
            </a:r>
            <a:endParaRPr>
              <a:solidFill>
                <a:schemeClr val="bg1"/>
              </a:solidFill>
            </a:endParaRPr>
          </a:p>
          <a:p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print('{:*^60}'.format('K值对应的轮廓系数:'))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print(np.array(score_list))  # 打印输出所有K下的详细得分</a:t>
            </a:r>
            <a:endParaRPr>
              <a:solidFill>
                <a:schemeClr val="bg1"/>
              </a:solidFill>
            </a:endParaRPr>
          </a:p>
          <a:p>
            <a:r>
              <a:rPr>
                <a:solidFill>
                  <a:schemeClr val="bg1"/>
                </a:solidFill>
              </a:rPr>
              <a:t>print('最优的K值是:{0} \n对应的轮廓系数是:{1}'.format(best_k, silhouette_int))</a:t>
            </a:r>
            <a:endParaRPr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/>
        </p:nvCxnSpPr>
        <p:spPr>
          <a:xfrm>
            <a:off x="933450" y="4331242"/>
            <a:ext cx="1866900" cy="0"/>
          </a:xfrm>
          <a:prstGeom prst="line">
            <a:avLst/>
          </a:prstGeom>
          <a:noFill/>
          <a:ln w="6350" cap="flat" cmpd="sng" algn="ctr">
            <a:gradFill flip="none" rotWithShape="1">
              <a:gsLst>
                <a:gs pos="100000">
                  <a:schemeClr val="accent2">
                    <a:alpha val="0"/>
                  </a:schemeClr>
                </a:gs>
                <a:gs pos="0">
                  <a:schemeClr val="accent2">
                    <a:alpha val="70000"/>
                  </a:schemeClr>
                </a:gs>
              </a:gsLst>
              <a:lin ang="10800000" scaled="1"/>
              <a:tileRect/>
            </a:gradFill>
            <a:prstDash val="solid"/>
            <a:miter lim="800000"/>
          </a:ln>
          <a:effectLst/>
        </p:spPr>
      </p:cxnSp>
      <p:grpSp>
        <p:nvGrpSpPr>
          <p:cNvPr id="3" name="组合 2"/>
          <p:cNvGrpSpPr/>
          <p:nvPr/>
        </p:nvGrpSpPr>
        <p:grpSpPr>
          <a:xfrm>
            <a:off x="673100" y="4522046"/>
            <a:ext cx="10845800" cy="1413677"/>
            <a:chOff x="673100" y="4851038"/>
            <a:chExt cx="10845800" cy="1413677"/>
          </a:xfrm>
        </p:grpSpPr>
        <p:grpSp>
          <p:nvGrpSpPr>
            <p:cNvPr id="12" name="组合 11"/>
            <p:cNvGrpSpPr/>
            <p:nvPr/>
          </p:nvGrpSpPr>
          <p:grpSpPr>
            <a:xfrm>
              <a:off x="673100" y="4851038"/>
              <a:ext cx="10845800" cy="1283574"/>
              <a:chOff x="1485900" y="4851038"/>
              <a:chExt cx="10845800" cy="1283574"/>
            </a:xfrm>
          </p:grpSpPr>
          <p:sp>
            <p:nvSpPr>
              <p:cNvPr id="20" name="任意多边形: 形状 19"/>
              <p:cNvSpPr/>
              <p:nvPr/>
            </p:nvSpPr>
            <p:spPr>
              <a:xfrm>
                <a:off x="1485900" y="4889495"/>
                <a:ext cx="10071100" cy="1245117"/>
              </a:xfrm>
              <a:custGeom>
                <a:avLst/>
                <a:gdLst>
                  <a:gd name="connsiteX0" fmla="*/ 0 w 10071100"/>
                  <a:gd name="connsiteY0" fmla="*/ 1143005 h 1245117"/>
                  <a:gd name="connsiteX1" fmla="*/ 1866900 w 10071100"/>
                  <a:gd name="connsiteY1" fmla="*/ 165105 h 1245117"/>
                  <a:gd name="connsiteX2" fmla="*/ 4648200 w 10071100"/>
                  <a:gd name="connsiteY2" fmla="*/ 1244605 h 1245117"/>
                  <a:gd name="connsiteX3" fmla="*/ 7200900 w 10071100"/>
                  <a:gd name="connsiteY3" fmla="*/ 5 h 1245117"/>
                  <a:gd name="connsiteX4" fmla="*/ 10071100 w 10071100"/>
                  <a:gd name="connsiteY4" fmla="*/ 1231905 h 1245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1100" h="1245117">
                    <a:moveTo>
                      <a:pt x="0" y="1143005"/>
                    </a:moveTo>
                    <a:cubicBezTo>
                      <a:pt x="546100" y="645588"/>
                      <a:pt x="1092200" y="148172"/>
                      <a:pt x="1866900" y="165105"/>
                    </a:cubicBezTo>
                    <a:cubicBezTo>
                      <a:pt x="2641600" y="182038"/>
                      <a:pt x="3759200" y="1272122"/>
                      <a:pt x="4648200" y="1244605"/>
                    </a:cubicBezTo>
                    <a:cubicBezTo>
                      <a:pt x="5537200" y="1217088"/>
                      <a:pt x="6297083" y="2122"/>
                      <a:pt x="7200900" y="5"/>
                    </a:cubicBezTo>
                    <a:cubicBezTo>
                      <a:pt x="8104717" y="-2112"/>
                      <a:pt x="9087908" y="614896"/>
                      <a:pt x="10071100" y="1231905"/>
                    </a:cubicBezTo>
                  </a:path>
                </a:pathLst>
              </a:custGeom>
              <a:noFill/>
              <a:ln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阿里巴巴普惠体 R" panose="00020600040101010101" pitchFamily="18" charset="-122"/>
                  <a:cs typeface="+mn-cs"/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1511300" y="4851038"/>
                <a:ext cx="10820400" cy="1259835"/>
              </a:xfrm>
              <a:custGeom>
                <a:avLst/>
                <a:gdLst>
                  <a:gd name="connsiteX0" fmla="*/ 0 w 10820400"/>
                  <a:gd name="connsiteY0" fmla="*/ 736962 h 1259835"/>
                  <a:gd name="connsiteX1" fmla="*/ 2171700 w 10820400"/>
                  <a:gd name="connsiteY1" fmla="*/ 1232262 h 1259835"/>
                  <a:gd name="connsiteX2" fmla="*/ 4660900 w 10820400"/>
                  <a:gd name="connsiteY2" fmla="*/ 362 h 1259835"/>
                  <a:gd name="connsiteX3" fmla="*/ 8674100 w 10820400"/>
                  <a:gd name="connsiteY3" fmla="*/ 1092562 h 1259835"/>
                  <a:gd name="connsiteX4" fmla="*/ 10820400 w 10820400"/>
                  <a:gd name="connsiteY4" fmla="*/ 63862 h 125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0400" h="1259835">
                    <a:moveTo>
                      <a:pt x="0" y="736962"/>
                    </a:moveTo>
                    <a:cubicBezTo>
                      <a:pt x="697441" y="1045995"/>
                      <a:pt x="1394883" y="1355029"/>
                      <a:pt x="2171700" y="1232262"/>
                    </a:cubicBezTo>
                    <a:cubicBezTo>
                      <a:pt x="2948517" y="1109495"/>
                      <a:pt x="3577167" y="23645"/>
                      <a:pt x="4660900" y="362"/>
                    </a:cubicBezTo>
                    <a:cubicBezTo>
                      <a:pt x="5744633" y="-22921"/>
                      <a:pt x="7647517" y="1081979"/>
                      <a:pt x="8674100" y="1092562"/>
                    </a:cubicBezTo>
                    <a:cubicBezTo>
                      <a:pt x="9700683" y="1103145"/>
                      <a:pt x="10260541" y="583503"/>
                      <a:pt x="10820400" y="63862"/>
                    </a:cubicBezTo>
                  </a:path>
                </a:pathLst>
              </a:custGeom>
              <a:noFill/>
              <a:ln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阿里巴巴普惠体 R" panose="00020600040101010101" pitchFamily="18" charset="-122"/>
                  <a:cs typeface="+mn-cs"/>
                </a:endParaRPr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1650656" y="5110138"/>
              <a:ext cx="218463" cy="218463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412692" y="5765469"/>
              <a:ext cx="120739" cy="120739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6425856" y="4995839"/>
              <a:ext cx="126999" cy="126999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8576726" y="5726942"/>
              <a:ext cx="195924" cy="19592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5140616" y="5957031"/>
              <a:ext cx="307684" cy="30768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10922807" y="5308914"/>
              <a:ext cx="138651" cy="138651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</p:grpSp>
      <p:pic>
        <p:nvPicPr>
          <p:cNvPr id="28" name="PA_图片 48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 rot="10800000" flipH="1">
            <a:off x="1124234" y="1971675"/>
            <a:ext cx="2610141" cy="430249"/>
          </a:xfrm>
          <a:prstGeom prst="rect">
            <a:avLst/>
          </a:prstGeom>
        </p:spPr>
      </p:pic>
      <p:pic>
        <p:nvPicPr>
          <p:cNvPr id="29" name="PA_图片 48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 rot="10800000" flipH="1">
            <a:off x="8939645" y="2998751"/>
            <a:ext cx="2074188" cy="430249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3053715" y="279400"/>
            <a:ext cx="5969000" cy="768350"/>
          </a:xfrm>
          <a:prstGeom prst="rect">
            <a:avLst/>
          </a:prstGeom>
        </p:spPr>
        <p:txBody>
          <a:bodyPr wrap="square">
            <a:spAutoFit/>
          </a:bodyPr>
          <a:p>
            <a:pPr algn="r">
              <a:defRPr/>
            </a:pPr>
            <a:r>
              <a:rPr lang="zh-CN" altLang="en-US" sz="4400" b="1" dirty="0">
                <a:solidFill>
                  <a:schemeClr val="accent2"/>
                </a:solidFill>
                <a:latin typeface="Arial" panose="020B0604020202020204"/>
                <a:ea typeface="阿里巴巴普惠体 B" panose="00020600040101010101" pitchFamily="18" charset="-122"/>
              </a:rPr>
              <a:t>我们要解决什么问题？</a:t>
            </a:r>
            <a:endParaRPr lang="zh-CN" altLang="en-US" sz="4400" b="1" dirty="0">
              <a:solidFill>
                <a:schemeClr val="accent2"/>
              </a:solidFill>
              <a:latin typeface="Arial" panose="020B0604020202020204"/>
              <a:ea typeface="阿里巴巴普惠体 B" panose="00020600040101010101" pitchFamily="18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828537" y="1297530"/>
            <a:ext cx="10850880" cy="3369310"/>
          </a:xfrm>
          <a:prstGeom prst="rect">
            <a:avLst/>
          </a:prstGeom>
        </p:spPr>
        <p:txBody>
          <a:bodyPr wrap="none">
            <a:spAutoFit/>
          </a:bodyPr>
          <a:p>
            <a:pPr algn="l">
              <a:lnSpc>
                <a:spcPct val="130000"/>
              </a:lnSpc>
              <a:defRPr/>
            </a:pPr>
            <a:r>
              <a:rPr lang="zh-CN" altLang="en-US" sz="2400" dirty="0">
                <a:solidFill>
                  <a:prstClr val="white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sym typeface="+mn-ea"/>
              </a:rPr>
              <a:t>    日常网络</a:t>
            </a:r>
            <a:r>
              <a:rPr lang="zh-CN" altLang="en-US" sz="2400" dirty="0">
                <a:solidFill>
                  <a:prstClr val="white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sym typeface="+mn-ea"/>
              </a:rPr>
              <a:t>冲浪浪友都知道公司投放广告的渠道很多，每个渠道的客户性质</a:t>
            </a:r>
            <a:endParaRPr lang="zh-CN" altLang="en-US" sz="2400" dirty="0">
              <a:solidFill>
                <a:prstClr val="white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sym typeface="+mn-ea"/>
            </a:endParaRPr>
          </a:p>
          <a:p>
            <a:pPr algn="l">
              <a:lnSpc>
                <a:spcPct val="130000"/>
              </a:lnSpc>
              <a:defRPr/>
            </a:pPr>
            <a:r>
              <a:rPr lang="zh-CN" altLang="en-US" sz="2400" dirty="0">
                <a:solidFill>
                  <a:prstClr val="white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sym typeface="+mn-ea"/>
              </a:rPr>
              <a:t>也可能不同。比如在优酷视频投广告和今日头条投放广告，效果可能会有差异。</a:t>
            </a:r>
            <a:endParaRPr lang="zh-CN" altLang="en-US" sz="2400" dirty="0">
              <a:solidFill>
                <a:prstClr val="white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</a:endParaRPr>
          </a:p>
          <a:p>
            <a:pPr algn="l">
              <a:lnSpc>
                <a:spcPct val="130000"/>
              </a:lnSpc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现在需要对广告效果分析实现有针对性的广告效果测量和优化工作。</a:t>
            </a:r>
            <a:endParaRPr lang="zh-CN" altLang="en-US" sz="2400" b="1" dirty="0">
              <a:solidFill>
                <a:prstClr val="whit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30000"/>
              </a:lnSpc>
              <a:defRPr/>
            </a:pPr>
            <a:r>
              <a:rPr lang="zh-CN" altLang="en-US" sz="2400" dirty="0">
                <a:solidFill>
                  <a:prstClr val="white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sym typeface="+mn-ea"/>
              </a:rPr>
              <a:t>    解决方法：通过各类广告渠道90天内</a:t>
            </a:r>
            <a:r>
              <a:rPr lang="zh-CN" altLang="en-US" sz="2000" dirty="0">
                <a:solidFill>
                  <a:prstClr val="white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额日均UV，平均注册率、平均搜索率、</a:t>
            </a:r>
            <a:endParaRPr lang="zh-CN" altLang="en-US" sz="2000" dirty="0">
              <a:solidFill>
                <a:prstClr val="white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l">
              <a:lnSpc>
                <a:spcPct val="130000"/>
              </a:lnSpc>
              <a:defRPr/>
            </a:pPr>
            <a:r>
              <a:rPr lang="zh-CN" altLang="en-US" sz="2000" dirty="0">
                <a:solidFill>
                  <a:prstClr val="white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访问深度、平均停留时长、订单转化率、投放时间、素材类型、广告类型、</a:t>
            </a:r>
            <a:endParaRPr lang="zh-CN" altLang="en-US" sz="2000" dirty="0">
              <a:solidFill>
                <a:prstClr val="white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l">
              <a:lnSpc>
                <a:spcPct val="130000"/>
              </a:lnSpc>
              <a:defRPr/>
            </a:pPr>
            <a:r>
              <a:rPr lang="zh-CN" altLang="en-US" sz="2000" dirty="0">
                <a:solidFill>
                  <a:prstClr val="white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合作方式、广告尺寸和广告卖点</a:t>
            </a:r>
            <a:r>
              <a:rPr lang="zh-CN" altLang="en-US" sz="2400" dirty="0">
                <a:solidFill>
                  <a:prstClr val="white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sym typeface="+mn-ea"/>
              </a:rPr>
              <a:t>等特征，将渠道分类，找出每类渠道的重点特征，</a:t>
            </a:r>
            <a:endParaRPr lang="zh-CN" altLang="en-US" sz="2400" dirty="0">
              <a:solidFill>
                <a:prstClr val="white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sym typeface="+mn-ea"/>
            </a:endParaRPr>
          </a:p>
          <a:p>
            <a:pPr algn="l">
              <a:lnSpc>
                <a:spcPct val="130000"/>
              </a:lnSpc>
              <a:defRPr/>
            </a:pPr>
            <a:r>
              <a:rPr lang="zh-CN" altLang="en-US" sz="2400" dirty="0">
                <a:solidFill>
                  <a:prstClr val="white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sym typeface="+mn-ea"/>
              </a:rPr>
              <a:t>为加下来的业务讨论和数据分析提供支持。</a:t>
            </a:r>
            <a:endParaRPr lang="zh-CN" altLang="en-US" sz="24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69615" y="3193415"/>
            <a:ext cx="5652770" cy="1309370"/>
          </a:xfrm>
        </p:spPr>
        <p:txBody>
          <a:bodyPr wrap="square"/>
          <a:lstStyle/>
          <a:p>
            <a:pPr algn="ctr"/>
            <a:r>
              <a:rPr dirty="0">
                <a:sym typeface="+mn-ea"/>
              </a:rPr>
              <a:t>聚类结果分析展示</a:t>
            </a:r>
            <a:br>
              <a:rPr lang="zh-CN" altLang="en-US" dirty="0"/>
            </a:br>
            <a:r>
              <a:rPr dirty="0">
                <a:sym typeface="+mn-ea"/>
              </a:rPr>
              <a:t>（图形化输出）</a:t>
            </a:r>
            <a:endParaRPr lang="zh-CN" altLang="en-US" dirty="0"/>
          </a:p>
        </p:txBody>
      </p:sp>
      <p:pic>
        <p:nvPicPr>
          <p:cNvPr id="1073742851" name="图片 1073742850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17" y="0"/>
            <a:ext cx="4185285" cy="1178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4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图形化输出</a:t>
            </a:r>
            <a:endParaRPr dirty="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47345" y="1589405"/>
            <a:ext cx="11367135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>
                <a:solidFill>
                  <a:schemeClr val="bg1"/>
                </a:solidFill>
              </a:rPr>
              <a:t>#</a:t>
            </a:r>
            <a:r>
              <a:rPr sz="1600">
                <a:solidFill>
                  <a:schemeClr val="bg1"/>
                </a:solidFill>
              </a:rPr>
              <a:t>（1）各类别数据预处理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num_sets = cluster_pd.iloc[:6, :].T.astype(np.float64)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 # 获取要展示的数据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num_sets_max_min = model_scaler.fit_transform(num_sets) 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# 获得标准化后的数据</a:t>
            </a:r>
            <a:endParaRPr sz="1600">
              <a:solidFill>
                <a:schemeClr val="bg1"/>
              </a:solidFill>
            </a:endParaRPr>
          </a:p>
          <a:p>
            <a:r>
              <a:rPr lang="en-US" sz="1600">
                <a:solidFill>
                  <a:schemeClr val="bg1"/>
                </a:solidFill>
              </a:rPr>
              <a:t>#</a:t>
            </a:r>
            <a:r>
              <a:rPr sz="1600">
                <a:solidFill>
                  <a:schemeClr val="bg1"/>
                </a:solidFill>
              </a:rPr>
              <a:t>（2） 画图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fig = plt.figure(figsize=(6,6))  # 建立画布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ax = fig.add_subplot(111, polar=True)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 # 增加子网格，注意polar参数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labels = np.array(merge_data1.index) 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# 设置要展示的数据标签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cor_list = ['g', 'r', 'y', 'b']  # 定义不同类别的颜色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angles = np.linspace(0, 2 * np.pi, len(labels), endpoint=False) 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# 计算各个区间的角度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angles = np.concatenate((angles, [angles[0]])) 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# 建立相同首尾字段以便于闭合。</a:t>
            </a:r>
            <a:endParaRPr sz="1600">
              <a:solidFill>
                <a:schemeClr val="bg1"/>
              </a:solidFill>
            </a:endParaRPr>
          </a:p>
          <a:p>
            <a:endParaRPr sz="160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36740" y="1751965"/>
            <a:ext cx="4547870" cy="38874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403725" y="389890"/>
            <a:ext cx="7233920" cy="768350"/>
          </a:xfrm>
          <a:prstGeom prst="rect">
            <a:avLst/>
          </a:prstGeom>
        </p:spPr>
        <p:txBody>
          <a:bodyPr wrap="square">
            <a:spAutoFit/>
          </a:bodyPr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数据过于庞大，且不利于观察数据的变化和分布情况，不直观，故我们借助图形化模型输出：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4403725" y="389890"/>
            <a:ext cx="7233920" cy="76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10000"/>
              </a:lnSpc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黑体" panose="02010609060101010101" pitchFamily="49" charset="-122"/>
              </a:rPr>
              <a:t>数据过于庞大，且不利于观察数据的变化和分布情况，不直观，故我们借助图形化模型输出：</a:t>
            </a:r>
            <a:endParaRPr sz="2000" b="1" dirty="0">
              <a:solidFill>
                <a:schemeClr val="bg1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黑体" panose="02010609060101010101" pitchFamily="49" charset="-122"/>
            </a:endParaRPr>
          </a:p>
        </p:txBody>
      </p:sp>
      <p:sp>
        <p:nvSpPr>
          <p:cNvPr id="45" name="平行四边形 44"/>
          <p:cNvSpPr/>
          <p:nvPr/>
        </p:nvSpPr>
        <p:spPr>
          <a:xfrm flipH="1">
            <a:off x="-2590800" y="5010055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6" name="平行四边形 45"/>
          <p:cNvSpPr/>
          <p:nvPr/>
        </p:nvSpPr>
        <p:spPr>
          <a:xfrm flipH="1">
            <a:off x="-4762500" y="5411370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52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8" name="平行四边形 47"/>
          <p:cNvSpPr/>
          <p:nvPr/>
        </p:nvSpPr>
        <p:spPr>
          <a:xfrm>
            <a:off x="8572500" y="2861467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8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49" name="平行四边形 48"/>
          <p:cNvSpPr/>
          <p:nvPr/>
        </p:nvSpPr>
        <p:spPr>
          <a:xfrm>
            <a:off x="10643047" y="2488434"/>
            <a:ext cx="7239000" cy="152400"/>
          </a:xfrm>
          <a:prstGeom prst="parallelogram">
            <a:avLst>
              <a:gd name="adj" fmla="val 28127"/>
            </a:avLst>
          </a:prstGeom>
          <a:gradFill flip="none" rotWithShape="1">
            <a:gsLst>
              <a:gs pos="49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108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4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4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图形化输出</a:t>
            </a:r>
            <a:endParaRPr dirty="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45770" y="1480185"/>
            <a:ext cx="1136713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>
                <a:solidFill>
                  <a:schemeClr val="bg1"/>
                </a:solidFill>
              </a:rPr>
              <a:t>#</a:t>
            </a:r>
            <a:r>
              <a:rPr sz="1600">
                <a:solidFill>
                  <a:schemeClr val="bg1"/>
                </a:solidFill>
              </a:rPr>
              <a:t>（3）画雷达图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for i in range(len(num_sets)):  # 循环每个类别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    data_tmp = num_sets_max_min[i, :]  # 获得对应类数据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    data = np.concatenate((data_tmp, [data_tmp[0]])) 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# 建立相同首尾字段以便于闭合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    ax.plot(angles, data, 'o-', c=cor_list[i], label="第%d类渠道"%(i)) 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# 画线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    ax.fill(angles, data,alpha=2.5)</a:t>
            </a:r>
            <a:endParaRPr sz="1600">
              <a:solidFill>
                <a:schemeClr val="bg1"/>
              </a:solidFill>
            </a:endParaRPr>
          </a:p>
          <a:p>
            <a:r>
              <a:rPr lang="en-US" sz="1600">
                <a:solidFill>
                  <a:schemeClr val="bg1"/>
                </a:solidFill>
              </a:rPr>
              <a:t>#</a:t>
            </a:r>
            <a:r>
              <a:rPr sz="1600">
                <a:solidFill>
                  <a:schemeClr val="bg1"/>
                </a:solidFill>
              </a:rPr>
              <a:t>（4）设置图像显示格式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ax.set_thetagrids(angles * 180 / np.pi, labels, fontproperties="SimHei")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 # 设置极坐标轴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ax.set_title("各聚类类别显著特征对比", fontproperties="SimHei") 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 # 设置标题放置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ax.set_rlim(-0.2, 1.2)  # 设置坐标轴尺度范围</a:t>
            </a:r>
            <a:endParaRPr sz="1600">
              <a:solidFill>
                <a:schemeClr val="bg1"/>
              </a:solidFill>
            </a:endParaRPr>
          </a:p>
          <a:p>
            <a:r>
              <a:rPr sz="1600">
                <a:solidFill>
                  <a:schemeClr val="bg1"/>
                </a:solidFill>
              </a:rPr>
              <a:t>plt.legend(loc="upper right" ,bbox_to_anchor=(1.2,1.0))  # 设置图例位置</a:t>
            </a:r>
            <a:endParaRPr sz="1600">
              <a:solidFill>
                <a:schemeClr val="bg1"/>
              </a:solidFill>
            </a:endParaRPr>
          </a:p>
        </p:txBody>
      </p:sp>
      <p:pic>
        <p:nvPicPr>
          <p:cNvPr id="3" name="图片 -21474823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65340" y="1725930"/>
            <a:ext cx="4572000" cy="39084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48835" y="3286125"/>
            <a:ext cx="2894965" cy="700405"/>
          </a:xfrm>
        </p:spPr>
        <p:txBody>
          <a:bodyPr wrap="square"/>
          <a:lstStyle/>
          <a:p>
            <a:pPr algn="ctr"/>
            <a:r>
              <a:rPr lang="zh-CN" altLang="en-US"/>
              <a:t>数据结论</a:t>
            </a:r>
            <a:endParaRPr lang="zh-CN" altLang="en-US"/>
          </a:p>
        </p:txBody>
      </p:sp>
      <p:pic>
        <p:nvPicPr>
          <p:cNvPr id="1073742851" name="图片 1073742850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17" y="0"/>
            <a:ext cx="4185285" cy="1178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接连接符 21"/>
          <p:cNvCxnSpPr/>
          <p:nvPr/>
        </p:nvCxnSpPr>
        <p:spPr>
          <a:xfrm>
            <a:off x="2245278" y="2065667"/>
            <a:ext cx="0" cy="1978906"/>
          </a:xfrm>
          <a:prstGeom prst="line">
            <a:avLst/>
          </a:prstGeom>
          <a:ln w="25400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2277110" y="2052955"/>
            <a:ext cx="330708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等线" panose="02010600030101010101" charset="-122"/>
              </a:rPr>
              <a:t>类别1（索引为2类的渠道）</a:t>
            </a:r>
            <a:endParaRPr kumimoji="1" lang="zh-CN" altLang="en-US" sz="2000" b="1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等线" panose="02010600030101010101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252345" y="2571115"/>
            <a:ext cx="3205480" cy="1050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200" dirty="0">
                <a:solidFill>
                  <a:schemeClr val="bg1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等线" panose="02010600030101010101" charset="-122"/>
              </a:rPr>
              <a:t>这类广告媒体除了访问深度和投放时间较高，其他属性较低，因此这类广告媒体效果质量较差，并且占到39%，因此这类是主题渠道之一。业务部门要考虑他的实际投放价值。</a:t>
            </a:r>
            <a:endParaRPr kumimoji="1" lang="zh-CN" altLang="en-US" sz="1200" dirty="0">
              <a:solidFill>
                <a:schemeClr val="bg1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等线" panose="02010600030101010101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 flipH="1">
            <a:off x="2245278" y="2521295"/>
            <a:ext cx="2908193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815755" y="1972957"/>
            <a:ext cx="0" cy="1978906"/>
          </a:xfrm>
          <a:prstGeom prst="line">
            <a:avLst/>
          </a:prstGeom>
          <a:ln w="25400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5847715" y="1960245"/>
            <a:ext cx="362775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等线" panose="02010600030101010101" charset="-122"/>
              </a:rPr>
              <a:t>类别2（索引为1类的渠道）</a:t>
            </a:r>
            <a:endParaRPr kumimoji="1" lang="zh-CN" altLang="en-US" sz="2000" b="1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等线" panose="02010600030101010101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5815755" y="2428585"/>
            <a:ext cx="2908193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箭头: 右 33"/>
          <p:cNvSpPr/>
          <p:nvPr/>
        </p:nvSpPr>
        <p:spPr>
          <a:xfrm>
            <a:off x="573405" y="3594735"/>
            <a:ext cx="10869930" cy="963295"/>
          </a:xfrm>
          <a:prstGeom prst="rightArrow">
            <a:avLst>
              <a:gd name="adj1" fmla="val 50000"/>
              <a:gd name="adj2" fmla="val 119224"/>
            </a:avLst>
          </a:prstGeom>
          <a:gradFill flip="none" rotWithShape="1">
            <a:gsLst>
              <a:gs pos="100000">
                <a:schemeClr val="accent2">
                  <a:alpha val="0"/>
                </a:schemeClr>
              </a:gs>
              <a:gs pos="0">
                <a:schemeClr val="accent2">
                  <a:alpha val="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874482" y="3783687"/>
            <a:ext cx="7522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i="1" dirty="0">
                <a:solidFill>
                  <a:schemeClr val="bg1"/>
                </a:solidFill>
                <a:latin typeface="Arial" panose="020B0604020202020204" pitchFamily="34" charset="0"/>
                <a:ea typeface="阿里巴巴普惠体 B" panose="00020600040101010101" pitchFamily="18" charset="-122"/>
                <a:cs typeface="Arial" panose="020B0604020202020204" pitchFamily="34" charset="0"/>
              </a:rPr>
              <a:t>01</a:t>
            </a:r>
            <a:endParaRPr kumimoji="1" lang="en-US" altLang="zh-CN" sz="3200" b="1" i="1" dirty="0">
              <a:solidFill>
                <a:schemeClr val="bg1"/>
              </a:solidFill>
              <a:latin typeface="Arial" panose="020B0604020202020204" pitchFamily="34" charset="0"/>
              <a:ea typeface="阿里巴巴普惠体 B" panose="00020600040101010101" pitchFamily="18" charset="-122"/>
              <a:cs typeface="Arial" panose="020B0604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046680" y="3783687"/>
            <a:ext cx="7522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i="1" dirty="0">
                <a:solidFill>
                  <a:schemeClr val="bg1"/>
                </a:solidFill>
                <a:latin typeface="Arial" panose="020B0604020202020204" pitchFamily="34" charset="0"/>
                <a:ea typeface="阿里巴巴普惠体 B" panose="00020600040101010101" pitchFamily="18" charset="-122"/>
                <a:cs typeface="Arial" panose="020B0604020202020204" pitchFamily="34" charset="0"/>
              </a:rPr>
              <a:t>03</a:t>
            </a:r>
            <a:endParaRPr kumimoji="1" lang="en-US" altLang="zh-CN" sz="3200" b="1" i="1" dirty="0">
              <a:solidFill>
                <a:schemeClr val="bg1"/>
              </a:solidFill>
              <a:latin typeface="Arial" panose="020B0604020202020204" pitchFamily="34" charset="0"/>
              <a:ea typeface="阿里巴巴普惠体 B" panose="00020600040101010101" pitchFamily="18" charset="-122"/>
              <a:cs typeface="Arial" panose="020B0604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335681" y="3783687"/>
            <a:ext cx="7522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i="1" dirty="0">
                <a:solidFill>
                  <a:schemeClr val="bg1"/>
                </a:solidFill>
                <a:latin typeface="Arial" panose="020B0604020202020204" pitchFamily="34" charset="0"/>
                <a:ea typeface="阿里巴巴普惠体 B" panose="00020600040101010101" pitchFamily="18" charset="-122"/>
                <a:cs typeface="Arial" panose="020B0604020202020204" pitchFamily="34" charset="0"/>
              </a:rPr>
              <a:t>02</a:t>
            </a:r>
            <a:endParaRPr kumimoji="1" lang="en-US" altLang="zh-CN" sz="3200" b="1" i="1" dirty="0">
              <a:solidFill>
                <a:schemeClr val="bg1"/>
              </a:solidFill>
              <a:latin typeface="Arial" panose="020B0604020202020204" pitchFamily="34" charset="0"/>
              <a:ea typeface="阿里巴巴普惠体 B" panose="00020600040101010101" pitchFamily="18" charset="-122"/>
              <a:cs typeface="Arial" panose="020B060402020202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740657" y="3783687"/>
            <a:ext cx="7522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i="1" dirty="0">
                <a:solidFill>
                  <a:schemeClr val="bg1"/>
                </a:solidFill>
                <a:latin typeface="Arial" panose="020B0604020202020204" pitchFamily="34" charset="0"/>
                <a:ea typeface="阿里巴巴普惠体 B" panose="00020600040101010101" pitchFamily="18" charset="-122"/>
                <a:cs typeface="Arial" panose="020B0604020202020204" pitchFamily="34" charset="0"/>
              </a:rPr>
              <a:t>04</a:t>
            </a:r>
            <a:endParaRPr kumimoji="1" lang="en-US" altLang="zh-CN" sz="3200" b="1" i="1" dirty="0">
              <a:solidFill>
                <a:schemeClr val="bg1"/>
              </a:solidFill>
              <a:latin typeface="Arial" panose="020B0604020202020204" pitchFamily="34" charset="0"/>
              <a:ea typeface="阿里巴巴普惠体 B" panose="00020600040101010101" pitchFamily="18" charset="-122"/>
              <a:cs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882640" y="2478405"/>
            <a:ext cx="4632325" cy="1050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200" dirty="0">
                <a:solidFill>
                  <a:schemeClr val="bg1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等线" panose="02010600030101010101" charset="-122"/>
              </a:rPr>
              <a:t>这类广告媒体除了访问深度略差，在平均搜索量、日均UV、订单转化率等广告效果指标上表现良好，是一类综合效果较好的渠道。</a:t>
            </a:r>
            <a:endParaRPr kumimoji="1" lang="zh-CN" altLang="en-US" sz="1200" dirty="0">
              <a:solidFill>
                <a:schemeClr val="bg1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等线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kumimoji="1" lang="zh-CN" altLang="en-US" sz="1200" dirty="0">
                <a:solidFill>
                  <a:schemeClr val="bg1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等线" panose="02010600030101010101" charset="-122"/>
              </a:rPr>
              <a:t>但是日均UV是短板，较低。无法给企业带来大量的流量以及新用户，这类广告的特质适合用户转化，尤其是有关订单的转化提升。</a:t>
            </a:r>
            <a:endParaRPr kumimoji="1" lang="zh-CN" altLang="en-US" sz="1200" dirty="0">
              <a:solidFill>
                <a:schemeClr val="bg1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等线" panose="02010600030101010101" charset="-122"/>
            </a:endParaRPr>
          </a:p>
        </p:txBody>
      </p:sp>
      <p:sp>
        <p:nvSpPr>
          <p:cNvPr id="48" name="标题 1"/>
          <p:cNvSpPr>
            <a:spLocks noGrp="1"/>
          </p:cNvSpPr>
          <p:nvPr>
            <p:ph type="title"/>
          </p:nvPr>
        </p:nvSpPr>
        <p:spPr>
          <a:xfrm>
            <a:off x="520700" y="479425"/>
            <a:ext cx="3304540" cy="589280"/>
          </a:xfrm>
        </p:spPr>
        <p:txBody>
          <a:bodyPr wrap="square"/>
          <a:lstStyle/>
          <a:p>
            <a:r>
              <a:rPr lang="en-US" altLang="zh-CN" dirty="0"/>
              <a:t>5</a:t>
            </a:r>
            <a:r>
              <a:rPr dirty="0"/>
              <a:t>、</a:t>
            </a:r>
            <a:r>
              <a:rPr lang="zh-CN" altLang="en-US" dirty="0"/>
              <a:t>数据结论</a:t>
            </a:r>
            <a:endParaRPr lang="zh-CN" altLang="en-US" dirty="0"/>
          </a:p>
        </p:txBody>
      </p:sp>
      <p:sp>
        <p:nvSpPr>
          <p:cNvPr id="50" name="文本框 49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51" name="直接连接符 50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/>
        </p:nvCxnSpPr>
        <p:spPr>
          <a:xfrm>
            <a:off x="2997774" y="4639957"/>
            <a:ext cx="0" cy="1978906"/>
          </a:xfrm>
          <a:prstGeom prst="line">
            <a:avLst/>
          </a:prstGeom>
          <a:ln w="25400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3029585" y="4627245"/>
            <a:ext cx="3769360" cy="39878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kumimoji="1" lang="zh-CN" altLang="en-US" sz="2000" b="1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等线" panose="02010600030101010101" charset="-122"/>
              </a:rPr>
              <a:t>类别3（索引为0类的渠道）</a:t>
            </a:r>
            <a:endParaRPr kumimoji="1" lang="zh-CN" altLang="en-US" sz="2000" b="1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等线" panose="02010600030101010101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2997774" y="5095585"/>
            <a:ext cx="2908193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3076536" y="5145406"/>
            <a:ext cx="2908193" cy="129032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kumimoji="1" lang="zh-CN" altLang="en-US" sz="1200" dirty="0">
                <a:solidFill>
                  <a:schemeClr val="bg1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等线" panose="02010600030101010101" charset="-122"/>
              </a:rPr>
              <a:t>这类广告媒体的显著特征是日均UV和注册率较高，其“引流”和“拉新”效果好，可以在广告媒体中定位为引流角色。</a:t>
            </a:r>
            <a:endParaRPr kumimoji="1" lang="zh-CN" altLang="en-US" sz="1200" dirty="0">
              <a:solidFill>
                <a:schemeClr val="bg1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等线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kumimoji="1" lang="zh-CN" altLang="en-US" sz="1200" dirty="0">
                <a:solidFill>
                  <a:schemeClr val="bg1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等线" panose="02010600030101010101" charset="-122"/>
              </a:rPr>
              <a:t>符合“广而告之”的诉求，适合“拉新”使用。</a:t>
            </a:r>
            <a:endParaRPr kumimoji="1" lang="zh-CN" altLang="en-US" sz="1200" dirty="0">
              <a:solidFill>
                <a:schemeClr val="bg1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等线" panose="02010600030101010101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513134" y="4639957"/>
            <a:ext cx="0" cy="1978906"/>
          </a:xfrm>
          <a:prstGeom prst="line">
            <a:avLst/>
          </a:prstGeom>
          <a:ln w="25400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6544945" y="4627245"/>
            <a:ext cx="3769360" cy="39878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kumimoji="1" lang="zh-CN" altLang="en-US" sz="2000" b="1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等线" panose="02010600030101010101" charset="-122"/>
              </a:rPr>
              <a:t>类别</a:t>
            </a:r>
            <a:r>
              <a:rPr kumimoji="1" lang="en-US" altLang="zh-CN" sz="2000" b="1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等线" panose="02010600030101010101" charset="-122"/>
              </a:rPr>
              <a:t>4</a:t>
            </a:r>
            <a:r>
              <a:rPr kumimoji="1" lang="zh-CN" altLang="en-US" sz="2000" b="1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等线" panose="02010600030101010101" charset="-122"/>
              </a:rPr>
              <a:t>（索引为</a:t>
            </a:r>
            <a:r>
              <a:rPr kumimoji="1" lang="en-US" altLang="zh-CN" sz="2000" b="1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等线" panose="02010600030101010101" charset="-122"/>
              </a:rPr>
              <a:t>3</a:t>
            </a:r>
            <a:r>
              <a:rPr kumimoji="1" lang="zh-CN" altLang="en-US" sz="2000" b="1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等线" panose="02010600030101010101" charset="-122"/>
              </a:rPr>
              <a:t>类的渠道）</a:t>
            </a:r>
            <a:endParaRPr kumimoji="1" lang="zh-CN" altLang="en-US" sz="2000" b="1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等线" panose="02010600030101010101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513134" y="5095585"/>
            <a:ext cx="2908193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6591896" y="5145406"/>
            <a:ext cx="2908193" cy="105029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kumimoji="1" lang="zh-CN" altLang="en-US" sz="1200" dirty="0">
                <a:solidFill>
                  <a:schemeClr val="bg1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等线" panose="02010600030101010101" charset="-122"/>
              </a:rPr>
              <a:t>这类渠道各方面特征都不明显，各个流量质量和流量数量的指标均处于“中等”层次。不突出但是均衡，考虑在各场景下可以考虑在这个渠道投放广告。</a:t>
            </a:r>
            <a:endParaRPr kumimoji="1" lang="zh-CN" altLang="en-US" sz="1200" dirty="0">
              <a:solidFill>
                <a:schemeClr val="bg1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_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11602" t="10729" r="11602" b="10729"/>
          <a:stretch>
            <a:fillRect/>
          </a:stretch>
        </p:blipFill>
        <p:spPr>
          <a:xfrm>
            <a:off x="-203199" y="-114300"/>
            <a:ext cx="12598399" cy="70866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3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R" panose="00020600040101010101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76200" y="839197"/>
            <a:ext cx="12344400" cy="2214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13800" b="1" dirty="0">
                <a:gradFill flip="none" rotWithShape="1">
                  <a:gsLst>
                    <a:gs pos="100000">
                      <a:schemeClr val="accent2">
                        <a:alpha val="0"/>
                      </a:schemeClr>
                    </a:gs>
                    <a:gs pos="31000">
                      <a:schemeClr val="accent2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charset="0"/>
                <a:ea typeface="PingFang SC" panose="020B0300000000000000" pitchFamily="34" charset="-128"/>
                <a:cs typeface="Segoe UI" panose="020B0502040204020203" charset="0"/>
                <a:sym typeface="Candara" panose="020E0502030303020204" pitchFamily="34" charset="0"/>
              </a:rPr>
              <a:t>THANK YOU</a:t>
            </a:r>
            <a:endParaRPr lang="en-US" altLang="zh-CN" sz="13800" b="1" dirty="0">
              <a:gradFill flip="none" rotWithShape="1">
                <a:gsLst>
                  <a:gs pos="100000">
                    <a:schemeClr val="accent2">
                      <a:alpha val="0"/>
                    </a:schemeClr>
                  </a:gs>
                  <a:gs pos="31000">
                    <a:schemeClr val="accent2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charset="0"/>
              <a:ea typeface="PingFang SC" panose="020B0300000000000000" pitchFamily="34" charset="-128"/>
              <a:cs typeface="Segoe UI" panose="020B0502040204020203" charset="0"/>
              <a:sym typeface="Candara" panose="020E0502030303020204" pitchFamily="34" charset="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933450" y="4331242"/>
            <a:ext cx="1866900" cy="0"/>
          </a:xfrm>
          <a:prstGeom prst="line">
            <a:avLst/>
          </a:prstGeom>
          <a:noFill/>
          <a:ln w="6350" cap="flat" cmpd="sng" algn="ctr">
            <a:gradFill flip="none" rotWithShape="1">
              <a:gsLst>
                <a:gs pos="100000">
                  <a:schemeClr val="accent2">
                    <a:alpha val="0"/>
                  </a:schemeClr>
                </a:gs>
                <a:gs pos="0">
                  <a:schemeClr val="accent2">
                    <a:alpha val="70000"/>
                  </a:schemeClr>
                </a:gs>
              </a:gsLst>
              <a:lin ang="10800000" scaled="1"/>
              <a:tileRect/>
            </a:gradFill>
            <a:prstDash val="solid"/>
            <a:miter lim="800000"/>
          </a:ln>
          <a:effectLst/>
        </p:spPr>
      </p:cxnSp>
      <p:grpSp>
        <p:nvGrpSpPr>
          <p:cNvPr id="3" name="组合 2"/>
          <p:cNvGrpSpPr/>
          <p:nvPr/>
        </p:nvGrpSpPr>
        <p:grpSpPr>
          <a:xfrm>
            <a:off x="599440" y="5325321"/>
            <a:ext cx="10845800" cy="1413677"/>
            <a:chOff x="673100" y="4851038"/>
            <a:chExt cx="10845800" cy="1413677"/>
          </a:xfrm>
        </p:grpSpPr>
        <p:grpSp>
          <p:nvGrpSpPr>
            <p:cNvPr id="12" name="组合 11"/>
            <p:cNvGrpSpPr/>
            <p:nvPr/>
          </p:nvGrpSpPr>
          <p:grpSpPr>
            <a:xfrm>
              <a:off x="673100" y="4851038"/>
              <a:ext cx="10845800" cy="1283574"/>
              <a:chOff x="1485900" y="4851038"/>
              <a:chExt cx="10845800" cy="1283574"/>
            </a:xfrm>
          </p:grpSpPr>
          <p:sp>
            <p:nvSpPr>
              <p:cNvPr id="20" name="任意多边形: 形状 19"/>
              <p:cNvSpPr/>
              <p:nvPr/>
            </p:nvSpPr>
            <p:spPr>
              <a:xfrm>
                <a:off x="1485900" y="4889495"/>
                <a:ext cx="10071100" cy="1245117"/>
              </a:xfrm>
              <a:custGeom>
                <a:avLst/>
                <a:gdLst>
                  <a:gd name="connsiteX0" fmla="*/ 0 w 10071100"/>
                  <a:gd name="connsiteY0" fmla="*/ 1143005 h 1245117"/>
                  <a:gd name="connsiteX1" fmla="*/ 1866900 w 10071100"/>
                  <a:gd name="connsiteY1" fmla="*/ 165105 h 1245117"/>
                  <a:gd name="connsiteX2" fmla="*/ 4648200 w 10071100"/>
                  <a:gd name="connsiteY2" fmla="*/ 1244605 h 1245117"/>
                  <a:gd name="connsiteX3" fmla="*/ 7200900 w 10071100"/>
                  <a:gd name="connsiteY3" fmla="*/ 5 h 1245117"/>
                  <a:gd name="connsiteX4" fmla="*/ 10071100 w 10071100"/>
                  <a:gd name="connsiteY4" fmla="*/ 1231905 h 1245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1100" h="1245117">
                    <a:moveTo>
                      <a:pt x="0" y="1143005"/>
                    </a:moveTo>
                    <a:cubicBezTo>
                      <a:pt x="546100" y="645588"/>
                      <a:pt x="1092200" y="148172"/>
                      <a:pt x="1866900" y="165105"/>
                    </a:cubicBezTo>
                    <a:cubicBezTo>
                      <a:pt x="2641600" y="182038"/>
                      <a:pt x="3759200" y="1272122"/>
                      <a:pt x="4648200" y="1244605"/>
                    </a:cubicBezTo>
                    <a:cubicBezTo>
                      <a:pt x="5537200" y="1217088"/>
                      <a:pt x="6297083" y="2122"/>
                      <a:pt x="7200900" y="5"/>
                    </a:cubicBezTo>
                    <a:cubicBezTo>
                      <a:pt x="8104717" y="-2112"/>
                      <a:pt x="9087908" y="614896"/>
                      <a:pt x="10071100" y="1231905"/>
                    </a:cubicBezTo>
                  </a:path>
                </a:pathLst>
              </a:custGeom>
              <a:noFill/>
              <a:ln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阿里巴巴普惠体 R" panose="00020600040101010101" pitchFamily="18" charset="-122"/>
                  <a:cs typeface="+mn-cs"/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1511300" y="4851038"/>
                <a:ext cx="10820400" cy="1259835"/>
              </a:xfrm>
              <a:custGeom>
                <a:avLst/>
                <a:gdLst>
                  <a:gd name="connsiteX0" fmla="*/ 0 w 10820400"/>
                  <a:gd name="connsiteY0" fmla="*/ 736962 h 1259835"/>
                  <a:gd name="connsiteX1" fmla="*/ 2171700 w 10820400"/>
                  <a:gd name="connsiteY1" fmla="*/ 1232262 h 1259835"/>
                  <a:gd name="connsiteX2" fmla="*/ 4660900 w 10820400"/>
                  <a:gd name="connsiteY2" fmla="*/ 362 h 1259835"/>
                  <a:gd name="connsiteX3" fmla="*/ 8674100 w 10820400"/>
                  <a:gd name="connsiteY3" fmla="*/ 1092562 h 1259835"/>
                  <a:gd name="connsiteX4" fmla="*/ 10820400 w 10820400"/>
                  <a:gd name="connsiteY4" fmla="*/ 63862 h 125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0400" h="1259835">
                    <a:moveTo>
                      <a:pt x="0" y="736962"/>
                    </a:moveTo>
                    <a:cubicBezTo>
                      <a:pt x="697441" y="1045995"/>
                      <a:pt x="1394883" y="1355029"/>
                      <a:pt x="2171700" y="1232262"/>
                    </a:cubicBezTo>
                    <a:cubicBezTo>
                      <a:pt x="2948517" y="1109495"/>
                      <a:pt x="3577167" y="23645"/>
                      <a:pt x="4660900" y="362"/>
                    </a:cubicBezTo>
                    <a:cubicBezTo>
                      <a:pt x="5744633" y="-22921"/>
                      <a:pt x="7647517" y="1081979"/>
                      <a:pt x="8674100" y="1092562"/>
                    </a:cubicBezTo>
                    <a:cubicBezTo>
                      <a:pt x="9700683" y="1103145"/>
                      <a:pt x="10260541" y="583503"/>
                      <a:pt x="10820400" y="63862"/>
                    </a:cubicBezTo>
                  </a:path>
                </a:pathLst>
              </a:custGeom>
              <a:noFill/>
              <a:ln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阿里巴巴普惠体 R" panose="00020600040101010101" pitchFamily="18" charset="-122"/>
                  <a:cs typeface="+mn-cs"/>
                </a:endParaRPr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1650656" y="5110138"/>
              <a:ext cx="218463" cy="218463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412692" y="5765469"/>
              <a:ext cx="120739" cy="120739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6425856" y="4995839"/>
              <a:ext cx="126999" cy="126999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8576726" y="5726942"/>
              <a:ext cx="195924" cy="19592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5140616" y="5957031"/>
              <a:ext cx="307684" cy="30768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10922807" y="5308914"/>
              <a:ext cx="138651" cy="138651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阿里巴巴普惠体 R" panose="00020600040101010101" pitchFamily="18" charset="-122"/>
                <a:cs typeface="+mn-cs"/>
              </a:endParaRPr>
            </a:p>
          </p:txBody>
        </p:sp>
      </p:grpSp>
      <p:pic>
        <p:nvPicPr>
          <p:cNvPr id="28" name="PA_图片 48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 rot="10800000" flipH="1">
            <a:off x="1124234" y="1971675"/>
            <a:ext cx="2610141" cy="430249"/>
          </a:xfrm>
          <a:prstGeom prst="rect">
            <a:avLst/>
          </a:prstGeom>
        </p:spPr>
      </p:pic>
      <p:pic>
        <p:nvPicPr>
          <p:cNvPr id="29" name="PA_图片 48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5"/>
          <a:stretch>
            <a:fillRect/>
          </a:stretch>
        </p:blipFill>
        <p:spPr>
          <a:xfrm rot="10800000" flipH="1">
            <a:off x="8939645" y="2998751"/>
            <a:ext cx="2074188" cy="430249"/>
          </a:xfrm>
          <a:prstGeom prst="rect">
            <a:avLst/>
          </a:prstGeom>
        </p:spPr>
      </p:pic>
      <p:pic>
        <p:nvPicPr>
          <p:cNvPr id="86" name="图形 85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3299460" y="3517900"/>
            <a:ext cx="916305" cy="91630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4277360" y="3481070"/>
            <a:ext cx="399478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汇 报 人：曾瑶瑶</a:t>
            </a:r>
            <a:endParaRPr lang="zh-CN" altLang="en-US" sz="2800" b="1" spc="300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  <a:p>
            <a:pPr algn="l"/>
            <a:r>
              <a:rPr lang="zh-CN" altLang="en-US" sz="28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指导教师：刘加海</a:t>
            </a:r>
            <a:endParaRPr lang="zh-CN" altLang="en-US" sz="2800" b="1" spc="300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863330" y="6459220"/>
            <a:ext cx="34048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汇报日期：</a:t>
            </a:r>
            <a:r>
              <a:rPr lang="en-US" altLang="zh-CN" sz="20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2021/01/13</a:t>
            </a:r>
            <a:endParaRPr lang="en-US" altLang="zh-CN" sz="2000" b="1" spc="300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</p:txBody>
      </p:sp>
      <p:pic>
        <p:nvPicPr>
          <p:cNvPr id="1073742851" name="图片 1073742850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17" y="0"/>
            <a:ext cx="4185285" cy="1178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占位符 42"/>
          <p:cNvSpPr>
            <a:spLocks noGrp="1"/>
          </p:cNvSpPr>
          <p:nvPr>
            <p:ph type="body" sz="quarter" idx="11"/>
          </p:nvPr>
        </p:nvSpPr>
        <p:spPr>
          <a:xfrm>
            <a:off x="1016635" y="2485390"/>
            <a:ext cx="2886075" cy="461645"/>
          </a:xfrm>
        </p:spPr>
        <p:txBody>
          <a:bodyPr/>
          <a:lstStyle/>
          <a:p>
            <a:pPr algn="l"/>
            <a:r>
              <a:rPr lang="en-US" altLang="zh-CN" dirty="0"/>
              <a:t>K-Means</a:t>
            </a:r>
            <a:r>
              <a:rPr lang="zh-CN" altLang="en-US" dirty="0"/>
              <a:t>算法</a:t>
            </a:r>
            <a:r>
              <a:rPr lang="zh-CN" altLang="en-US" dirty="0"/>
              <a:t>介绍</a:t>
            </a:r>
            <a:endParaRPr lang="zh-CN" altLang="en-US" dirty="0"/>
          </a:p>
        </p:txBody>
      </p:sp>
      <p:sp>
        <p:nvSpPr>
          <p:cNvPr id="44" name="文本占位符 43"/>
          <p:cNvSpPr>
            <a:spLocks noGrp="1"/>
          </p:cNvSpPr>
          <p:nvPr>
            <p:ph type="body" sz="quarter" idx="12"/>
          </p:nvPr>
        </p:nvSpPr>
        <p:spPr>
          <a:xfrm>
            <a:off x="3684905" y="2485390"/>
            <a:ext cx="4398645" cy="461645"/>
          </a:xfrm>
        </p:spPr>
        <p:txBody>
          <a:bodyPr/>
          <a:lstStyle/>
          <a:p>
            <a:pPr algn="l"/>
            <a:r>
              <a:rPr lang="zh-CN" altLang="en-US" dirty="0"/>
              <a:t>数据处理（预处理</a:t>
            </a:r>
            <a:r>
              <a:rPr lang="zh-CN" altLang="en-US" dirty="0"/>
              <a:t>与审查）</a:t>
            </a:r>
            <a:endParaRPr lang="zh-CN" altLang="en-US" dirty="0"/>
          </a:p>
        </p:txBody>
      </p:sp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>
          <a:xfrm>
            <a:off x="3680354" y="4745654"/>
            <a:ext cx="2342759" cy="461665"/>
          </a:xfrm>
        </p:spPr>
        <p:txBody>
          <a:bodyPr/>
          <a:lstStyle/>
          <a:p>
            <a:pPr algn="l"/>
            <a:r>
              <a:rPr lang="zh-CN" altLang="en-US" dirty="0">
                <a:sym typeface="+mn-lt"/>
              </a:rPr>
              <a:t>构建</a:t>
            </a:r>
            <a:r>
              <a:rPr lang="zh-CN" altLang="en-US" dirty="0">
                <a:sym typeface="+mn-lt"/>
              </a:rPr>
              <a:t>数据</a:t>
            </a:r>
            <a:r>
              <a:rPr lang="zh-CN" altLang="en-US" dirty="0">
                <a:sym typeface="+mn-lt"/>
              </a:rPr>
              <a:t>模型</a:t>
            </a:r>
            <a:endParaRPr lang="zh-CN" altLang="en-US" dirty="0">
              <a:sym typeface="+mn-lt"/>
            </a:endParaRPr>
          </a:p>
        </p:txBody>
      </p:sp>
      <p:sp>
        <p:nvSpPr>
          <p:cNvPr id="46" name="文本占位符 45"/>
          <p:cNvSpPr>
            <a:spLocks noGrp="1"/>
          </p:cNvSpPr>
          <p:nvPr>
            <p:ph type="body" sz="quarter" idx="14"/>
          </p:nvPr>
        </p:nvSpPr>
        <p:spPr>
          <a:xfrm>
            <a:off x="6338570" y="4745355"/>
            <a:ext cx="2689225" cy="461645"/>
          </a:xfrm>
        </p:spPr>
        <p:txBody>
          <a:bodyPr/>
          <a:lstStyle/>
          <a:p>
            <a:pPr algn="l"/>
            <a:r>
              <a:rPr lang="zh-CN" altLang="en-US" dirty="0"/>
              <a:t>聚类</a:t>
            </a:r>
            <a:r>
              <a:rPr lang="zh-CN" altLang="en-US" dirty="0"/>
              <a:t>结果分析展示</a:t>
            </a:r>
            <a:endParaRPr lang="zh-CN" altLang="en-US" dirty="0"/>
          </a:p>
          <a:p>
            <a:pPr algn="l"/>
            <a:r>
              <a:rPr lang="zh-CN" altLang="en-US" dirty="0"/>
              <a:t>（图形化输出）</a:t>
            </a:r>
            <a:endParaRPr lang="zh-CN" altLang="en-US" dirty="0"/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l"/>
            <a:r>
              <a:rPr lang="zh-CN" altLang="en-US" dirty="0"/>
              <a:t>数据结论</a:t>
            </a:r>
            <a:endParaRPr lang="zh-CN" altLang="en-US" dirty="0"/>
          </a:p>
        </p:txBody>
      </p:sp>
      <p:pic>
        <p:nvPicPr>
          <p:cNvPr id="1073742851" name="图片 1073742850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17" y="0"/>
            <a:ext cx="4185285" cy="1178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06165" y="3373120"/>
            <a:ext cx="5403850" cy="700405"/>
          </a:xfrm>
        </p:spPr>
        <p:txBody>
          <a:bodyPr wrap="square"/>
          <a:lstStyle/>
          <a:p>
            <a:pPr algn="ctr"/>
            <a:r>
              <a:rPr lang="en-US" altLang="zh-CN" dirty="0">
                <a:sym typeface="+mn-ea"/>
              </a:rPr>
              <a:t>K-Means</a:t>
            </a:r>
            <a:r>
              <a:rPr dirty="0">
                <a:sym typeface="+mn-ea"/>
              </a:rPr>
              <a:t>算法介绍</a:t>
            </a:r>
            <a:endParaRPr lang="zh-CN" altLang="en-US" dirty="0"/>
          </a:p>
        </p:txBody>
      </p:sp>
      <p:pic>
        <p:nvPicPr>
          <p:cNvPr id="1073742851" name="图片 1073742850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17" y="0"/>
            <a:ext cx="4185285" cy="1178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圆柱形 29"/>
          <p:cNvSpPr/>
          <p:nvPr/>
        </p:nvSpPr>
        <p:spPr>
          <a:xfrm>
            <a:off x="766672" y="5487835"/>
            <a:ext cx="5673970" cy="1661456"/>
          </a:xfrm>
          <a:prstGeom prst="can">
            <a:avLst>
              <a:gd name="adj" fmla="val 28157"/>
            </a:avLst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>
                  <a:alpha val="7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35" name="圆柱形 34"/>
          <p:cNvSpPr/>
          <p:nvPr/>
        </p:nvSpPr>
        <p:spPr>
          <a:xfrm>
            <a:off x="1364007" y="4420248"/>
            <a:ext cx="4479300" cy="715713"/>
          </a:xfrm>
          <a:prstGeom prst="can">
            <a:avLst>
              <a:gd name="adj" fmla="val 47185"/>
            </a:avLst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>
                  <a:alpha val="7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等线" panose="02010600030101010101" charset="-122"/>
              <a:ea typeface="阿里巴巴普惠体 R" panose="00020600040101010101" pitchFamily="18" charset="-122"/>
            </a:endParaRPr>
          </a:p>
        </p:txBody>
      </p:sp>
      <p:sp>
        <p:nvSpPr>
          <p:cNvPr id="42" name="圆柱形 41"/>
          <p:cNvSpPr/>
          <p:nvPr/>
        </p:nvSpPr>
        <p:spPr>
          <a:xfrm>
            <a:off x="1853518" y="3339459"/>
            <a:ext cx="3693318" cy="633248"/>
          </a:xfrm>
          <a:prstGeom prst="can">
            <a:avLst>
              <a:gd name="adj" fmla="val 47185"/>
            </a:avLst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>
                  <a:alpha val="7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等线" panose="02010600030101010101" charset="-122"/>
              <a:ea typeface="阿里巴巴普惠体 R" panose="00020600040101010101" pitchFamily="18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334144" y="335348"/>
            <a:ext cx="5603176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R" panose="00020600040101010101" pitchFamily="18" charset="-122"/>
                <a:ea typeface="阿里巴巴普惠体 R" panose="00020600040101010101" pitchFamily="18" charset="-122"/>
                <a:cs typeface="Arial" panose="020B0604020202020204" pitchFamily="34" charset="0"/>
                <a:sym typeface="+mn-lt"/>
              </a:rPr>
              <a:t>聚类算法：属于无监督机器学习算法，通过计算样本项之间的相似度（也称为样本间的距离），按照数据内部存在的数据特征将数据集划分为多个不同的类别，使类别内的数据比较相似，类别之间的数据相似度比较小。</a:t>
            </a:r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阿里巴巴普惠体 R" panose="00020600040101010101" pitchFamily="18" charset="-122"/>
              <a:ea typeface="阿里巴巴普惠体 R" panose="00020600040101010101" pitchFamily="18" charset="-122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5085774" y="3565085"/>
            <a:ext cx="5521719" cy="351692"/>
            <a:chOff x="8335108" y="4208585"/>
            <a:chExt cx="5521719" cy="351692"/>
          </a:xfrm>
        </p:grpSpPr>
        <p:cxnSp>
          <p:nvCxnSpPr>
            <p:cNvPr id="45" name="直接连接符 44"/>
            <p:cNvCxnSpPr/>
            <p:nvPr/>
          </p:nvCxnSpPr>
          <p:spPr>
            <a:xfrm flipV="1">
              <a:off x="8335108" y="4208585"/>
              <a:ext cx="656492" cy="351692"/>
            </a:xfrm>
            <a:prstGeom prst="line">
              <a:avLst/>
            </a:prstGeom>
            <a:ln w="12700">
              <a:solidFill>
                <a:schemeClr val="accent2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8989088" y="4208585"/>
              <a:ext cx="4867739" cy="0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文本框 56"/>
          <p:cNvSpPr txBox="1"/>
          <p:nvPr/>
        </p:nvSpPr>
        <p:spPr>
          <a:xfrm>
            <a:off x="5739784" y="3164751"/>
            <a:ext cx="560317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R" panose="00020600040101010101" pitchFamily="18" charset="-122"/>
                <a:ea typeface="阿里巴巴普惠体 R" panose="00020600040101010101" pitchFamily="18" charset="-122"/>
                <a:cs typeface="Arial" panose="020B0604020202020204" pitchFamily="34" charset="0"/>
                <a:sym typeface="+mn-lt"/>
              </a:rPr>
              <a:t>A.当p为1的时候是曼哈顿距离(Manhattan)</a:t>
            </a:r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阿里巴巴普惠体 R" panose="00020600040101010101" pitchFamily="18" charset="-122"/>
              <a:ea typeface="阿里巴巴普惠体 R" panose="00020600040101010101" pitchFamily="18" charset="-122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5085774" y="4584103"/>
            <a:ext cx="5521719" cy="351692"/>
            <a:chOff x="8335108" y="4208585"/>
            <a:chExt cx="5521719" cy="351692"/>
          </a:xfrm>
        </p:grpSpPr>
        <p:cxnSp>
          <p:nvCxnSpPr>
            <p:cNvPr id="59" name="直接连接符 58"/>
            <p:cNvCxnSpPr/>
            <p:nvPr/>
          </p:nvCxnSpPr>
          <p:spPr>
            <a:xfrm flipV="1">
              <a:off x="8335108" y="4208585"/>
              <a:ext cx="656492" cy="351692"/>
            </a:xfrm>
            <a:prstGeom prst="line">
              <a:avLst/>
            </a:prstGeom>
            <a:ln w="12700">
              <a:solidFill>
                <a:schemeClr val="accent2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>
              <a:off x="8989088" y="4208585"/>
              <a:ext cx="4867739" cy="0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5739784" y="4185286"/>
            <a:ext cx="560317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R" panose="00020600040101010101" pitchFamily="18" charset="-122"/>
                <a:ea typeface="阿里巴巴普惠体 R" panose="00020600040101010101" pitchFamily="18" charset="-122"/>
                <a:cs typeface="Arial" panose="020B0604020202020204" pitchFamily="34" charset="0"/>
                <a:sym typeface="+mn-lt"/>
              </a:rPr>
              <a:t>B.当p为2的时候是欧式距离(Euclidean)</a:t>
            </a:r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阿里巴巴普惠体 R" panose="00020600040101010101" pitchFamily="18" charset="-122"/>
              <a:ea typeface="阿里巴巴普惠体 R" panose="00020600040101010101" pitchFamily="18" charset="-122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5085774" y="5672583"/>
            <a:ext cx="5521719" cy="351692"/>
            <a:chOff x="8335108" y="4208585"/>
            <a:chExt cx="5521719" cy="351692"/>
          </a:xfrm>
        </p:grpSpPr>
        <p:cxnSp>
          <p:nvCxnSpPr>
            <p:cNvPr id="64" name="直接连接符 63"/>
            <p:cNvCxnSpPr/>
            <p:nvPr/>
          </p:nvCxnSpPr>
          <p:spPr>
            <a:xfrm flipV="1">
              <a:off x="8335108" y="4208585"/>
              <a:ext cx="656492" cy="351692"/>
            </a:xfrm>
            <a:prstGeom prst="line">
              <a:avLst/>
            </a:prstGeom>
            <a:ln w="12700">
              <a:solidFill>
                <a:schemeClr val="accent2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>
              <a:off x="8989088" y="4208585"/>
              <a:ext cx="4867739" cy="0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/>
              <a:t>1</a:t>
            </a:r>
            <a:r>
              <a:rPr dirty="0"/>
              <a:t>、</a:t>
            </a:r>
            <a:r>
              <a:rPr lang="zh-CN" altLang="en-US" dirty="0"/>
              <a:t>K-Means聚类算法分析</a:t>
            </a:r>
            <a:endParaRPr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-2147482338" descr="IMG_263"/>
          <p:cNvPicPr>
            <a:picLocks noChangeAspect="1"/>
          </p:cNvPicPr>
          <p:nvPr/>
        </p:nvPicPr>
        <p:blipFill>
          <a:blip r:embed="rId1"/>
          <a:srcRect r="69965"/>
          <a:stretch>
            <a:fillRect/>
          </a:stretch>
        </p:blipFill>
        <p:spPr>
          <a:xfrm>
            <a:off x="2596515" y="2628265"/>
            <a:ext cx="2208530" cy="741680"/>
          </a:xfrm>
          <a:prstGeom prst="rect">
            <a:avLst/>
          </a:prstGeom>
          <a:noFill/>
          <a:ln w="9525">
            <a:noFill/>
          </a:ln>
          <a:effectLst>
            <a:reflection blurRad="6350" stA="50000" endA="300" endPos="38500" dist="50800" dir="5400000" sy="-100000" algn="bl" rotWithShape="0"/>
          </a:effectLst>
        </p:spPr>
      </p:pic>
      <p:sp>
        <p:nvSpPr>
          <p:cNvPr id="3" name="文本框 2"/>
          <p:cNvSpPr txBox="1"/>
          <p:nvPr/>
        </p:nvSpPr>
        <p:spPr>
          <a:xfrm>
            <a:off x="5776595" y="5222240"/>
            <a:ext cx="60274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R" panose="00020600040101010101" pitchFamily="18" charset="-122"/>
                <a:ea typeface="阿里巴巴普惠体 R" panose="00020600040101010101" pitchFamily="18" charset="-122"/>
                <a:cs typeface="Arial" panose="020B0604020202020204" pitchFamily="34" charset="0"/>
                <a:sym typeface="+mn-lt"/>
              </a:rPr>
              <a:t>C.当p为无穷大的时候是切比雪夫距离(Chebyshev)</a:t>
            </a:r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阿里巴巴普惠体 R" panose="00020600040101010101" pitchFamily="18" charset="-122"/>
              <a:ea typeface="阿里巴巴普惠体 R" panose="00020600040101010101" pitchFamily="18" charset="-122"/>
              <a:cs typeface="Arial" panose="020B0604020202020204" pitchFamily="34" charset="0"/>
              <a:sym typeface="+mn-lt"/>
            </a:endParaRPr>
          </a:p>
        </p:txBody>
      </p:sp>
      <p:pic>
        <p:nvPicPr>
          <p:cNvPr id="4" name="图片 3" descr="IMG_263"/>
          <p:cNvPicPr>
            <a:picLocks noChangeAspect="1"/>
          </p:cNvPicPr>
          <p:nvPr/>
        </p:nvPicPr>
        <p:blipFill>
          <a:blip r:embed="rId1"/>
          <a:srcRect l="30747" r="37693"/>
          <a:stretch>
            <a:fillRect/>
          </a:stretch>
        </p:blipFill>
        <p:spPr>
          <a:xfrm>
            <a:off x="2534920" y="3778250"/>
            <a:ext cx="2331720" cy="744855"/>
          </a:xfrm>
          <a:prstGeom prst="rect">
            <a:avLst/>
          </a:prstGeom>
          <a:noFill/>
          <a:ln w="9525">
            <a:noFill/>
          </a:ln>
          <a:effectLst>
            <a:reflection blurRad="6350" stA="50000" endA="275" endPos="40000" dist="101600" dir="5400000" sy="-100000" algn="bl" rotWithShape="0"/>
          </a:effectLst>
        </p:spPr>
      </p:pic>
      <p:pic>
        <p:nvPicPr>
          <p:cNvPr id="5" name="图片 4" descr="IMG_263"/>
          <p:cNvPicPr>
            <a:picLocks noChangeAspect="1"/>
          </p:cNvPicPr>
          <p:nvPr/>
        </p:nvPicPr>
        <p:blipFill>
          <a:blip r:embed="rId1"/>
          <a:srcRect l="63566"/>
          <a:stretch>
            <a:fillRect/>
          </a:stretch>
        </p:blipFill>
        <p:spPr>
          <a:xfrm>
            <a:off x="2534920" y="4968875"/>
            <a:ext cx="2479675" cy="686435"/>
          </a:xfrm>
          <a:prstGeom prst="rect">
            <a:avLst/>
          </a:prstGeom>
          <a:noFill/>
          <a:ln w="9525">
            <a:noFill/>
          </a:ln>
          <a:effectLst>
            <a:reflection blurRad="6350" stA="50000" endA="275" endPos="40000" dist="101600" dir="5400000" sy="-100000" algn="bl" rotWithShape="0"/>
          </a:effectLst>
        </p:spPr>
      </p:pic>
      <p:sp>
        <p:nvSpPr>
          <p:cNvPr id="6" name="文本框 5"/>
          <p:cNvSpPr txBox="1"/>
          <p:nvPr/>
        </p:nvSpPr>
        <p:spPr>
          <a:xfrm>
            <a:off x="177800" y="1517015"/>
            <a:ext cx="33401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闵可夫斯基距离(Minkowski)：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7575" y="1435100"/>
            <a:ext cx="1875155" cy="581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1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K-Means聚类算法分析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>
            <a:off x="609600" y="2627630"/>
            <a:ext cx="4338320" cy="282829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dirty="0">
                <a:ea typeface="阿里巴巴普惠体 R" panose="00020600040101010101" pitchFamily="18" charset="-122"/>
              </a:rPr>
              <a:t>a、选择初始化的k个类别中心a1,a2,...ak;</a:t>
            </a:r>
            <a:endParaRPr lang="zh-CN" altLang="en-US" dirty="0">
              <a:ea typeface="阿里巴巴普惠体 R" panose="00020600040101010101" pitchFamily="18" charset="-122"/>
            </a:endParaRPr>
          </a:p>
          <a:p>
            <a:pPr algn="l"/>
            <a:endParaRPr lang="zh-CN" altLang="en-US" dirty="0">
              <a:ea typeface="阿里巴巴普惠体 R" panose="00020600040101010101" pitchFamily="18" charset="-122"/>
            </a:endParaRPr>
          </a:p>
          <a:p>
            <a:pPr algn="l"/>
            <a:r>
              <a:rPr lang="zh-CN" altLang="en-US" dirty="0">
                <a:ea typeface="阿里巴巴普惠体 R" panose="00020600040101010101" pitchFamily="18" charset="-122"/>
              </a:rPr>
              <a:t>b、计算每个样本Xi到类别中心aj的距离，设定最近的类别j</a:t>
            </a:r>
            <a:endParaRPr lang="zh-CN" altLang="en-US" dirty="0">
              <a:ea typeface="阿里巴巴普惠体 R" panose="00020600040101010101" pitchFamily="18" charset="-122"/>
            </a:endParaRPr>
          </a:p>
          <a:p>
            <a:pPr algn="l"/>
            <a:endParaRPr lang="zh-CN" altLang="en-US" dirty="0">
              <a:ea typeface="阿里巴巴普惠体 R" panose="00020600040101010101" pitchFamily="18" charset="-122"/>
            </a:endParaRPr>
          </a:p>
          <a:p>
            <a:pPr algn="l"/>
            <a:r>
              <a:rPr lang="zh-CN" altLang="en-US" dirty="0">
                <a:ea typeface="阿里巴巴普惠体 R" panose="00020600040101010101" pitchFamily="18" charset="-122"/>
              </a:rPr>
              <a:t>c、将每个类别的中心点aj,替换为隶属该类别的所有样本的均值，作为新的质心。</a:t>
            </a:r>
            <a:endParaRPr lang="zh-CN" altLang="en-US" dirty="0">
              <a:ea typeface="阿里巴巴普惠体 R" panose="00020600040101010101" pitchFamily="18" charset="-122"/>
            </a:endParaRPr>
          </a:p>
          <a:p>
            <a:pPr algn="l"/>
            <a:endParaRPr lang="zh-CN" altLang="en-US" dirty="0">
              <a:ea typeface="阿里巴巴普惠体 R" panose="00020600040101010101" pitchFamily="18" charset="-122"/>
            </a:endParaRPr>
          </a:p>
          <a:p>
            <a:pPr algn="l"/>
            <a:r>
              <a:rPr lang="zh-CN" altLang="en-US" dirty="0">
                <a:ea typeface="阿里巴巴普惠体 R" panose="00020600040101010101" pitchFamily="18" charset="-122"/>
              </a:rPr>
              <a:t>d、重复上面两步操作，直到达到某个中止条件</a:t>
            </a:r>
            <a:endParaRPr lang="zh-CN" altLang="en-US" dirty="0">
              <a:ea typeface="阿里巴巴普惠体 R" panose="00020600040101010101" pitchFamily="18" charset="-122"/>
            </a:endParaRPr>
          </a:p>
          <a:p>
            <a:pPr algn="l"/>
            <a:endParaRPr lang="zh-CN" altLang="en-US" dirty="0">
              <a:ea typeface="阿里巴巴普惠体 R" panose="00020600040101010101" pitchFamily="18" charset="-122"/>
            </a:endParaRPr>
          </a:p>
          <a:p>
            <a:pPr algn="l"/>
            <a:r>
              <a:rPr lang="zh-CN" altLang="en-US" dirty="0">
                <a:ea typeface="阿里巴巴普惠体 R" panose="00020600040101010101" pitchFamily="18" charset="-122"/>
              </a:rPr>
              <a:t>中止条件为：组内最小平方误差MSE最小，或者达到迭代次数，或者簇中心点不再变化。</a:t>
            </a:r>
            <a:endParaRPr lang="zh-CN" altLang="en-US" dirty="0">
              <a:ea typeface="阿里巴巴普惠体 R" panose="00020600040101010101" pitchFamily="18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 flipH="1">
            <a:off x="606335" y="1843446"/>
            <a:ext cx="791884" cy="869908"/>
            <a:chOff x="3944892" y="1804000"/>
            <a:chExt cx="961254" cy="957308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71" name="直接连接符 70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72" name="组合 71"/>
          <p:cNvGrpSpPr/>
          <p:nvPr/>
        </p:nvGrpSpPr>
        <p:grpSpPr>
          <a:xfrm>
            <a:off x="4317573" y="1843446"/>
            <a:ext cx="791884" cy="869908"/>
            <a:chOff x="3944892" y="1804000"/>
            <a:chExt cx="961254" cy="957308"/>
          </a:xfrm>
        </p:grpSpPr>
        <p:cxnSp>
          <p:nvCxnSpPr>
            <p:cNvPr id="73" name="直接连接符 72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74" name="直接连接符 73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75" name="组合 74"/>
          <p:cNvGrpSpPr/>
          <p:nvPr/>
        </p:nvGrpSpPr>
        <p:grpSpPr>
          <a:xfrm flipV="1">
            <a:off x="4314322" y="5456203"/>
            <a:ext cx="791884" cy="869908"/>
            <a:chOff x="3944892" y="1804000"/>
            <a:chExt cx="961254" cy="957308"/>
          </a:xfrm>
        </p:grpSpPr>
        <p:cxnSp>
          <p:nvCxnSpPr>
            <p:cNvPr id="76" name="直接连接符 75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77" name="直接连接符 76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78" name="组合 77"/>
          <p:cNvGrpSpPr/>
          <p:nvPr/>
        </p:nvGrpSpPr>
        <p:grpSpPr>
          <a:xfrm flipH="1" flipV="1">
            <a:off x="573393" y="5456202"/>
            <a:ext cx="791884" cy="869908"/>
            <a:chOff x="3944892" y="1804000"/>
            <a:chExt cx="961254" cy="957308"/>
          </a:xfrm>
        </p:grpSpPr>
        <p:cxnSp>
          <p:nvCxnSpPr>
            <p:cNvPr id="79" name="直接连接符 78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80" name="直接连接符 79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sp>
        <p:nvSpPr>
          <p:cNvPr id="3" name="文本框 2"/>
          <p:cNvSpPr txBox="1"/>
          <p:nvPr/>
        </p:nvSpPr>
        <p:spPr>
          <a:xfrm>
            <a:off x="1052195" y="1612900"/>
            <a:ext cx="4356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1</a:t>
            </a:r>
            <a:r>
              <a:rPr lang="zh-CN" altLang="en-US" sz="24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、</a:t>
            </a:r>
            <a:r>
              <a:rPr lang="zh-CN" altLang="en-US" sz="24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算法思想（步骤）</a:t>
            </a:r>
            <a:endParaRPr lang="zh-CN" altLang="en-US" sz="2400" b="1" spc="300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5160" y="1911985"/>
            <a:ext cx="5967095" cy="38538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1</a:t>
            </a:r>
            <a:r>
              <a:rPr dirty="0">
                <a:sym typeface="+mn-ea"/>
              </a:rPr>
              <a:t>、</a:t>
            </a:r>
            <a:r>
              <a:rPr dirty="0">
                <a:sym typeface="+mn-ea"/>
              </a:rPr>
              <a:t>K-Means聚类算法分析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5408193" y="64135"/>
            <a:ext cx="7065747" cy="6288405"/>
            <a:chOff x="5382812" y="1122541"/>
            <a:chExt cx="6596817" cy="4846563"/>
          </a:xfrm>
        </p:grpSpPr>
        <p:pic>
          <p:nvPicPr>
            <p:cNvPr id="48" name="图片 47"/>
            <p:cNvPicPr>
              <a:picLocks noChangeAspect="1"/>
            </p:cNvPicPr>
            <p:nvPr/>
          </p:nvPicPr>
          <p:blipFill>
            <a:blip r:embed="rId1" cstate="screen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 flipH="1">
              <a:off x="5382812" y="1122541"/>
              <a:ext cx="6596817" cy="3710710"/>
            </a:xfrm>
            <a:prstGeom prst="rect">
              <a:avLst/>
            </a:prstGeom>
          </p:spPr>
        </p:pic>
        <p:grpSp>
          <p:nvGrpSpPr>
            <p:cNvPr id="23" name="组合 22"/>
            <p:cNvGrpSpPr/>
            <p:nvPr/>
          </p:nvGrpSpPr>
          <p:grpSpPr>
            <a:xfrm>
              <a:off x="5828808" y="1638300"/>
              <a:ext cx="5295023" cy="4330804"/>
              <a:chOff x="5828808" y="1638300"/>
              <a:chExt cx="5295023" cy="4330804"/>
            </a:xfrm>
          </p:grpSpPr>
          <p:sp>
            <p:nvSpPr>
              <p:cNvPr id="49" name="矩形: 剪去对角 48"/>
              <p:cNvSpPr/>
              <p:nvPr/>
            </p:nvSpPr>
            <p:spPr>
              <a:xfrm flipH="1">
                <a:off x="5828808" y="1638300"/>
                <a:ext cx="5295023" cy="2677789"/>
              </a:xfrm>
              <a:prstGeom prst="snip2DiagRect">
                <a:avLst/>
              </a:prstGeom>
              <a:solidFill>
                <a:schemeClr val="accent2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阿里巴巴普惠体 R" panose="00020600040101010101" pitchFamily="18" charset="-122"/>
                </a:endParaRPr>
              </a:p>
            </p:txBody>
          </p:sp>
          <p:grpSp>
            <p:nvGrpSpPr>
              <p:cNvPr id="50" name="组合 49"/>
              <p:cNvGrpSpPr/>
              <p:nvPr/>
            </p:nvGrpSpPr>
            <p:grpSpPr>
              <a:xfrm flipH="1">
                <a:off x="6137614" y="4114600"/>
                <a:ext cx="3984980" cy="1854504"/>
                <a:chOff x="2786618" y="5457155"/>
                <a:chExt cx="5575212" cy="2594556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 flipH="1">
                  <a:off x="2786618" y="8051711"/>
                  <a:ext cx="5575212" cy="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65000">
                        <a:srgbClr val="00B0F0">
                          <a:alpha val="50000"/>
                        </a:srgbClr>
                      </a:gs>
                      <a:gs pos="0">
                        <a:schemeClr val="accent2"/>
                      </a:gs>
                      <a:gs pos="100000">
                        <a:schemeClr val="accent2">
                          <a:alpha val="50000"/>
                        </a:schemeClr>
                      </a:gs>
                    </a:gsLst>
                    <a:lin ang="10800000" scaled="1"/>
                    <a:tileRect/>
                  </a:gradFill>
                  <a:headEnd type="oval" w="lg" len="lg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/>
                <p:cNvCxnSpPr/>
                <p:nvPr/>
              </p:nvCxnSpPr>
              <p:spPr>
                <a:xfrm flipH="1" flipV="1">
                  <a:off x="4981495" y="5457155"/>
                  <a:ext cx="716604" cy="1446886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100000">
                        <a:schemeClr val="accent2">
                          <a:alpha val="0"/>
                        </a:schemeClr>
                      </a:gs>
                      <a:gs pos="0">
                        <a:schemeClr val="accent2"/>
                      </a:gs>
                    </a:gsLst>
                    <a:lin ang="0" scaled="1"/>
                    <a:tileRect/>
                  </a:gra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69" name="组合 68"/>
          <p:cNvGrpSpPr/>
          <p:nvPr/>
        </p:nvGrpSpPr>
        <p:grpSpPr>
          <a:xfrm flipH="1">
            <a:off x="606335" y="1843446"/>
            <a:ext cx="791884" cy="869908"/>
            <a:chOff x="3944892" y="1804000"/>
            <a:chExt cx="961254" cy="957308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71" name="直接连接符 70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72" name="组合 71"/>
          <p:cNvGrpSpPr/>
          <p:nvPr/>
        </p:nvGrpSpPr>
        <p:grpSpPr>
          <a:xfrm>
            <a:off x="4317573" y="1843446"/>
            <a:ext cx="791884" cy="869908"/>
            <a:chOff x="3944892" y="1804000"/>
            <a:chExt cx="961254" cy="957308"/>
          </a:xfrm>
        </p:grpSpPr>
        <p:cxnSp>
          <p:nvCxnSpPr>
            <p:cNvPr id="73" name="直接连接符 72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74" name="直接连接符 73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75" name="组合 74"/>
          <p:cNvGrpSpPr/>
          <p:nvPr/>
        </p:nvGrpSpPr>
        <p:grpSpPr>
          <a:xfrm flipV="1">
            <a:off x="4314322" y="5456203"/>
            <a:ext cx="791884" cy="869908"/>
            <a:chOff x="3944892" y="1804000"/>
            <a:chExt cx="961254" cy="957308"/>
          </a:xfrm>
        </p:grpSpPr>
        <p:cxnSp>
          <p:nvCxnSpPr>
            <p:cNvPr id="76" name="直接连接符 75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77" name="直接连接符 76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78" name="组合 77"/>
          <p:cNvGrpSpPr/>
          <p:nvPr/>
        </p:nvGrpSpPr>
        <p:grpSpPr>
          <a:xfrm flipH="1" flipV="1">
            <a:off x="573393" y="5456202"/>
            <a:ext cx="791884" cy="869908"/>
            <a:chOff x="3944892" y="1804000"/>
            <a:chExt cx="961254" cy="957308"/>
          </a:xfrm>
        </p:grpSpPr>
        <p:cxnSp>
          <p:nvCxnSpPr>
            <p:cNvPr id="79" name="直接连接符 78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80" name="直接连接符 79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sp>
        <p:nvSpPr>
          <p:cNvPr id="53" name="文本框 52"/>
          <p:cNvSpPr txBox="1"/>
          <p:nvPr/>
        </p:nvSpPr>
        <p:spPr>
          <a:xfrm>
            <a:off x="7094855" y="733425"/>
            <a:ext cx="4356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accent2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聚类评估——轮廓系数</a:t>
            </a:r>
            <a:endParaRPr lang="zh-CN" altLang="en-US" sz="2400" b="1" spc="300" dirty="0">
              <a:solidFill>
                <a:schemeClr val="accent2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344285" y="1141730"/>
            <a:ext cx="4891405" cy="5210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提出问题：</a:t>
            </a: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如何基于最优的数据尺度确定K-Means算法中的K值？</a:t>
            </a: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轮廓系数的思想：最佳的聚类类别划分从数据特征上看，类内距离最小化且类别间距离最大化，直观的理解就是“物以类聚”：同类的“聚集”“抱团”，不同类的离得远。轮廓系数通过枚举每个K计算平均轮廓系数得到最佳值。</a:t>
            </a: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a(i)</a:t>
            </a:r>
            <a:r>
              <a:rPr lang="en-US" altLang="zh-CN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i向量到同一簇内其他点不相似程度的平均值</a:t>
            </a: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b(i)</a:t>
            </a:r>
            <a:r>
              <a:rPr 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i向量到其他簇的平均不相似程度的最小值</a:t>
            </a: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轮廓系数的值是介于 [-1,1] ，越趋近于1代表内聚度和分离度都相对较优。将所有点的轮廓系数求平均，就是该聚类结果总的轮廓系数。</a:t>
            </a: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25" y="2091690"/>
            <a:ext cx="4286885" cy="29679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40735" y="3199765"/>
            <a:ext cx="5509895" cy="1309370"/>
          </a:xfrm>
        </p:spPr>
        <p:txBody>
          <a:bodyPr wrap="square"/>
          <a:lstStyle/>
          <a:p>
            <a:pPr algn="ctr"/>
            <a:r>
              <a:rPr lang="zh-CN" altLang="en-US" dirty="0"/>
              <a:t>数据处理</a:t>
            </a:r>
            <a:br>
              <a:rPr lang="zh-CN" altLang="en-US" dirty="0"/>
            </a:br>
            <a:r>
              <a:rPr lang="zh-CN" altLang="en-US" dirty="0"/>
              <a:t>（预处理与审查）</a:t>
            </a:r>
            <a:endParaRPr lang="zh-CN" altLang="en-US" dirty="0"/>
          </a:p>
        </p:txBody>
      </p:sp>
      <p:pic>
        <p:nvPicPr>
          <p:cNvPr id="1073742851" name="图片 1073742850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17" y="0"/>
            <a:ext cx="4185285" cy="1178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613410" y="2207260"/>
            <a:ext cx="4513580" cy="3989705"/>
          </a:xfrm>
          <a:prstGeom prst="rect">
            <a:avLst/>
          </a:prstGeom>
          <a:noFill/>
          <a:ln w="28575" cap="flat" cmpd="sng" algn="ctr">
            <a:solidFill>
              <a:sysClr val="window" lastClr="FFFFFF">
                <a:alpha val="8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阿里巴巴普惠体 R" panose="00020600040101010101" pitchFamily="18" charset="-122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352174" y="2084108"/>
            <a:ext cx="889510" cy="977153"/>
            <a:chOff x="3944892" y="1804000"/>
            <a:chExt cx="961254" cy="957308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ysClr val="window" lastClr="FFFFFF">
                      <a:alpha val="50000"/>
                    </a:sysClr>
                  </a:gs>
                  <a:gs pos="54000">
                    <a:sysClr val="window" lastClr="FFFFFF">
                      <a:alpha val="0"/>
                    </a:sys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32" name="直接连接符 31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ysClr val="window" lastClr="FFFFFF">
                      <a:alpha val="50000"/>
                    </a:sysClr>
                  </a:gs>
                  <a:gs pos="55000">
                    <a:sysClr val="window" lastClr="FFFFFF">
                      <a:alpha val="0"/>
                    </a:sys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12" name="组合 11"/>
          <p:cNvGrpSpPr/>
          <p:nvPr/>
        </p:nvGrpSpPr>
        <p:grpSpPr>
          <a:xfrm flipH="1">
            <a:off x="520459" y="2047278"/>
            <a:ext cx="889510" cy="977153"/>
            <a:chOff x="3944892" y="1804000"/>
            <a:chExt cx="961254" cy="957308"/>
          </a:xfrm>
        </p:grpSpPr>
        <p:cxnSp>
          <p:nvCxnSpPr>
            <p:cNvPr id="29" name="直接连接符 28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ysClr val="window" lastClr="FFFFFF">
                      <a:alpha val="50000"/>
                    </a:sysClr>
                  </a:gs>
                  <a:gs pos="53000">
                    <a:sysClr val="window" lastClr="FFFFFF">
                      <a:alpha val="0"/>
                    </a:sys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30" name="直接连接符 29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ysClr val="window" lastClr="FFFFFF">
                      <a:alpha val="50000"/>
                    </a:sysClr>
                  </a:gs>
                  <a:gs pos="54000">
                    <a:sysClr val="window" lastClr="FFFFFF">
                      <a:alpha val="0"/>
                    </a:sys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13" name="组合 12"/>
          <p:cNvGrpSpPr/>
          <p:nvPr/>
        </p:nvGrpSpPr>
        <p:grpSpPr>
          <a:xfrm flipV="1">
            <a:off x="4350348" y="5343226"/>
            <a:ext cx="889510" cy="977153"/>
            <a:chOff x="3944892" y="1804000"/>
            <a:chExt cx="961254" cy="957308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ysClr val="window" lastClr="FFFFFF">
                      <a:alpha val="50000"/>
                    </a:sysClr>
                  </a:gs>
                  <a:gs pos="54000">
                    <a:sysClr val="window" lastClr="FFFFFF">
                      <a:alpha val="0"/>
                    </a:sys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28" name="直接连接符 27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ysClr val="window" lastClr="FFFFFF">
                      <a:alpha val="50000"/>
                    </a:sysClr>
                  </a:gs>
                  <a:gs pos="53000">
                    <a:sysClr val="window" lastClr="FFFFFF">
                      <a:alpha val="0"/>
                    </a:sys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14" name="组合 13"/>
          <p:cNvGrpSpPr/>
          <p:nvPr/>
        </p:nvGrpSpPr>
        <p:grpSpPr>
          <a:xfrm flipH="1" flipV="1">
            <a:off x="471485" y="5343860"/>
            <a:ext cx="889510" cy="977153"/>
            <a:chOff x="3944892" y="1804000"/>
            <a:chExt cx="961254" cy="957308"/>
          </a:xfrm>
        </p:grpSpPr>
        <p:cxnSp>
          <p:nvCxnSpPr>
            <p:cNvPr id="25" name="直接连接符 24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ysClr val="window" lastClr="FFFFFF">
                      <a:alpha val="50000"/>
                    </a:sysClr>
                  </a:gs>
                  <a:gs pos="55000">
                    <a:sysClr val="window" lastClr="FFFFFF">
                      <a:alpha val="0"/>
                    </a:sys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26" name="直接连接符 25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ysClr val="window" lastClr="FFFFFF">
                      <a:alpha val="50000"/>
                    </a:sysClr>
                  </a:gs>
                  <a:gs pos="54000">
                    <a:sysClr val="window" lastClr="FFFFFF">
                      <a:alpha val="0"/>
                    </a:sys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sp>
        <p:nvSpPr>
          <p:cNvPr id="23" name="文本框 22"/>
          <p:cNvSpPr txBox="1"/>
          <p:nvPr/>
        </p:nvSpPr>
        <p:spPr>
          <a:xfrm>
            <a:off x="767080" y="2725420"/>
            <a:ext cx="404368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数据无量纲化：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去除数据的单位限制,将其转化为无量纲的纯数值,便于不同单位或者量级的指标能够进行和加权. 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比如身高与体重,房子数量与收入等。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409881" y="1540940"/>
            <a:ext cx="255058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a、数据标准化</a:t>
            </a:r>
            <a:endParaRPr kumimoji="0" lang="zh-CN" altLang="en-US" sz="2400" b="1" i="0" u="none" strike="noStrike" kern="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</p:txBody>
      </p:sp>
      <p:sp>
        <p:nvSpPr>
          <p:cNvPr id="34" name="箭头: 右 33"/>
          <p:cNvSpPr/>
          <p:nvPr/>
        </p:nvSpPr>
        <p:spPr>
          <a:xfrm>
            <a:off x="5647607" y="3607212"/>
            <a:ext cx="961017" cy="751236"/>
          </a:xfrm>
          <a:prstGeom prst="rightArrow">
            <a:avLst/>
          </a:prstGeom>
          <a:gradFill flip="none" rotWithShape="1">
            <a:gsLst>
              <a:gs pos="11000">
                <a:schemeClr val="accent2">
                  <a:alpha val="0"/>
                </a:schemeClr>
              </a:gs>
              <a:gs pos="100000">
                <a:schemeClr val="accent2">
                  <a:alpha val="7000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128510" y="2207260"/>
            <a:ext cx="4604385" cy="3989705"/>
          </a:xfrm>
          <a:prstGeom prst="rect">
            <a:avLst/>
          </a:prstGeom>
          <a:noFill/>
          <a:ln w="28575" cap="flat" cmpd="sng" algn="ctr">
            <a:solidFill>
              <a:schemeClr val="accent2">
                <a:alpha val="8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阿里巴巴普惠体 R" panose="00020600040101010101" pitchFamily="18" charset="-122"/>
              <a:cs typeface="+mn-cs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939145" y="2084070"/>
            <a:ext cx="902970" cy="977265"/>
            <a:chOff x="3944892" y="1804000"/>
            <a:chExt cx="961254" cy="957308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57" name="直接连接符 56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37" name="组合 36"/>
          <p:cNvGrpSpPr/>
          <p:nvPr/>
        </p:nvGrpSpPr>
        <p:grpSpPr>
          <a:xfrm flipH="1">
            <a:off x="6988697" y="2084107"/>
            <a:ext cx="889510" cy="977153"/>
            <a:chOff x="3944892" y="1804000"/>
            <a:chExt cx="961254" cy="957308"/>
          </a:xfrm>
        </p:grpSpPr>
        <p:cxnSp>
          <p:nvCxnSpPr>
            <p:cNvPr id="54" name="直接连接符 53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55" name="直接连接符 54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38" name="组合 37"/>
          <p:cNvGrpSpPr/>
          <p:nvPr/>
        </p:nvGrpSpPr>
        <p:grpSpPr>
          <a:xfrm flipV="1">
            <a:off x="10952571" y="5343860"/>
            <a:ext cx="889510" cy="977153"/>
            <a:chOff x="3944892" y="1804000"/>
            <a:chExt cx="961254" cy="957308"/>
          </a:xfrm>
        </p:grpSpPr>
        <p:cxnSp>
          <p:nvCxnSpPr>
            <p:cNvPr id="52" name="直接连接符 51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53" name="直接连接符 52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grpSp>
        <p:nvGrpSpPr>
          <p:cNvPr id="39" name="组合 38"/>
          <p:cNvGrpSpPr/>
          <p:nvPr/>
        </p:nvGrpSpPr>
        <p:grpSpPr>
          <a:xfrm flipH="1" flipV="1">
            <a:off x="6990523" y="5343224"/>
            <a:ext cx="889510" cy="977153"/>
            <a:chOff x="3944892" y="1804000"/>
            <a:chExt cx="961254" cy="957308"/>
          </a:xfrm>
        </p:grpSpPr>
        <p:cxnSp>
          <p:nvCxnSpPr>
            <p:cNvPr id="50" name="直接连接符 49"/>
            <p:cNvCxnSpPr/>
            <p:nvPr/>
          </p:nvCxnSpPr>
          <p:spPr>
            <a:xfrm>
              <a:off x="3944892" y="1804000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4000">
                    <a:schemeClr val="accent2">
                      <a:alpha val="0"/>
                    </a:schemeClr>
                  </a:gs>
                </a:gsLst>
                <a:lin ang="10800000" scaled="1"/>
                <a:tileRect/>
              </a:gradFill>
              <a:prstDash val="solid"/>
              <a:miter lim="800000"/>
            </a:ln>
            <a:effectLst/>
          </p:spPr>
        </p:cxnSp>
        <p:cxnSp>
          <p:nvCxnSpPr>
            <p:cNvPr id="51" name="直接连接符 50"/>
            <p:cNvCxnSpPr/>
            <p:nvPr/>
          </p:nvCxnSpPr>
          <p:spPr>
            <a:xfrm rot="5400000">
              <a:off x="4427492" y="2282654"/>
              <a:ext cx="957308" cy="0"/>
            </a:xfrm>
            <a:prstGeom prst="line">
              <a:avLst/>
            </a:prstGeom>
            <a:noFill/>
            <a:ln w="22225" cap="sq" cmpd="sng" algn="ctr">
              <a:gradFill flip="none" rotWithShape="1">
                <a:gsLst>
                  <a:gs pos="0">
                    <a:schemeClr val="accent2">
                      <a:alpha val="50000"/>
                    </a:schemeClr>
                  </a:gs>
                  <a:gs pos="55000">
                    <a:schemeClr val="accent2">
                      <a:alpha val="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sp>
        <p:nvSpPr>
          <p:cNvPr id="48" name="文本框 47"/>
          <p:cNvSpPr txBox="1"/>
          <p:nvPr/>
        </p:nvSpPr>
        <p:spPr>
          <a:xfrm>
            <a:off x="7449820" y="2460625"/>
            <a:ext cx="389763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对于字符串类别类型的变量，不能直接带入模型，需要转化为数值型。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依照加载库的国际惯例，OneHotEncoder是独热编码，如果一个类别特征有n个类别，将该变量按照类别分裂成N维新变量，包含则标记为1，否则为0，用N维特征表示原来的特征。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492240" y="1541145"/>
            <a:ext cx="52939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300" normalizeH="0" baseline="0" noProof="0" dirty="0">
                <a:ln>
                  <a:noFill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b、独热编码OneHotEncoder</a:t>
            </a:r>
            <a:endParaRPr kumimoji="0" lang="zh-CN" altLang="en-US" sz="2400" b="1" i="0" u="none" strike="noStrike" kern="0" cap="none" spc="300" normalizeH="0" baseline="0" noProof="0" dirty="0">
              <a:ln>
                <a:noFill/>
              </a:ln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</a:endParaRPr>
          </a:p>
        </p:txBody>
      </p:sp>
      <p:sp>
        <p:nvSpPr>
          <p:cNvPr id="60" name="标题 1"/>
          <p:cNvSpPr>
            <a:spLocks noGrp="1"/>
          </p:cNvSpPr>
          <p:nvPr>
            <p:ph type="title"/>
          </p:nvPr>
        </p:nvSpPr>
        <p:spPr>
          <a:xfrm>
            <a:off x="520700" y="479266"/>
            <a:ext cx="10515600" cy="589280"/>
          </a:xfrm>
        </p:spPr>
        <p:txBody>
          <a:bodyPr/>
          <a:lstStyle/>
          <a:p>
            <a:r>
              <a:rPr lang="en-US" altLang="zh-CN" dirty="0"/>
              <a:t>2</a:t>
            </a:r>
            <a:r>
              <a:rPr dirty="0"/>
              <a:t>、</a:t>
            </a:r>
            <a:r>
              <a:rPr lang="zh-CN" altLang="en-US" dirty="0"/>
              <a:t>数据预处理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573393" y="996074"/>
            <a:ext cx="2297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ea typeface="阿里巴巴普惠体 R" panose="00020600040101010101" pitchFamily="18" charset="-122"/>
              </a:rPr>
              <a:t>ENTER YOUR SUBTITLE</a:t>
            </a:r>
            <a:endParaRPr lang="zh-CN" altLang="en-US" sz="1400" dirty="0">
              <a:solidFill>
                <a:schemeClr val="bg1"/>
              </a:solidFill>
              <a:ea typeface="阿里巴巴普惠体 R" panose="00020600040101010101" pitchFamily="18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>
            <a:off x="677864" y="1411095"/>
            <a:ext cx="47962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箭头: 右 33"/>
          <p:cNvSpPr/>
          <p:nvPr/>
        </p:nvSpPr>
        <p:spPr>
          <a:xfrm flipH="1">
            <a:off x="5346617" y="3766597"/>
            <a:ext cx="961017" cy="751236"/>
          </a:xfrm>
          <a:prstGeom prst="rightArrow">
            <a:avLst/>
          </a:prstGeom>
          <a:gradFill flip="none" rotWithShape="1">
            <a:gsLst>
              <a:gs pos="11000">
                <a:schemeClr val="accent2">
                  <a:alpha val="0"/>
                </a:schemeClr>
              </a:gs>
              <a:gs pos="100000">
                <a:schemeClr val="accent2">
                  <a:alpha val="7000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阿里巴巴普惠体 R" panose="00020600040101010101" pitchFamily="18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4.1.3"/>
</p:tagLst>
</file>

<file path=ppt/tags/tag10.xml><?xml version="1.0" encoding="utf-8"?>
<p:tagLst xmlns:p="http://schemas.openxmlformats.org/presentationml/2006/main">
  <p:tag name="PA" val="v4.1.3"/>
</p:tagLst>
</file>

<file path=ppt/tags/tag11.xml><?xml version="1.0" encoding="utf-8"?>
<p:tagLst xmlns:p="http://schemas.openxmlformats.org/presentationml/2006/main">
  <p:tag name="PA" val="v4.1.3"/>
</p:tagLst>
</file>

<file path=ppt/tags/tag12.xml><?xml version="1.0" encoding="utf-8"?>
<p:tagLst xmlns:p="http://schemas.openxmlformats.org/presentationml/2006/main">
  <p:tag name="PA" val="v4.1.3"/>
</p:tagLst>
</file>

<file path=ppt/tags/tag13.xml><?xml version="1.0" encoding="utf-8"?>
<p:tagLst xmlns:p="http://schemas.openxmlformats.org/presentationml/2006/main">
  <p:tag name="PA" val="v4.1.3"/>
</p:tagLst>
</file>

<file path=ppt/tags/tag14.xml><?xml version="1.0" encoding="utf-8"?>
<p:tagLst xmlns:p="http://schemas.openxmlformats.org/presentationml/2006/main">
  <p:tag name="PA" val="v4.1.3"/>
</p:tagLst>
</file>

<file path=ppt/tags/tag15.xml><?xml version="1.0" encoding="utf-8"?>
<p:tagLst xmlns:p="http://schemas.openxmlformats.org/presentationml/2006/main">
  <p:tag name="PA" val="v4.1.3"/>
</p:tagLst>
</file>

<file path=ppt/tags/tag16.xml><?xml version="1.0" encoding="utf-8"?>
<p:tagLst xmlns:p="http://schemas.openxmlformats.org/presentationml/2006/main">
  <p:tag name="PA" val="v4.1.3"/>
</p:tagLst>
</file>

<file path=ppt/tags/tag17.xml><?xml version="1.0" encoding="utf-8"?>
<p:tagLst xmlns:p="http://schemas.openxmlformats.org/presentationml/2006/main">
  <p:tag name="PA" val="v4.1.3"/>
</p:tagLst>
</file>

<file path=ppt/tags/tag18.xml><?xml version="1.0" encoding="utf-8"?>
<p:tagLst xmlns:p="http://schemas.openxmlformats.org/presentationml/2006/main">
  <p:tag name="PA" val="v4.1.3"/>
</p:tagLst>
</file>

<file path=ppt/tags/tag19.xml><?xml version="1.0" encoding="utf-8"?>
<p:tagLst xmlns:p="http://schemas.openxmlformats.org/presentationml/2006/main">
  <p:tag name="PA" val="v4.1.3"/>
</p:tagLst>
</file>

<file path=ppt/tags/tag2.xml><?xml version="1.0" encoding="utf-8"?>
<p:tagLst xmlns:p="http://schemas.openxmlformats.org/presentationml/2006/main">
  <p:tag name="PA" val="v4.1.3"/>
</p:tagLst>
</file>

<file path=ppt/tags/tag20.xml><?xml version="1.0" encoding="utf-8"?>
<p:tagLst xmlns:p="http://schemas.openxmlformats.org/presentationml/2006/main">
  <p:tag name="PA" val="v4.1.3"/>
</p:tagLst>
</file>

<file path=ppt/tags/tag21.xml><?xml version="1.0" encoding="utf-8"?>
<p:tagLst xmlns:p="http://schemas.openxmlformats.org/presentationml/2006/main">
  <p:tag name="PA" val="v4.1.3"/>
</p:tagLst>
</file>

<file path=ppt/tags/tag22.xml><?xml version="1.0" encoding="utf-8"?>
<p:tagLst xmlns:p="http://schemas.openxmlformats.org/presentationml/2006/main">
  <p:tag name="PA" val="v4.1.3"/>
</p:tagLst>
</file>

<file path=ppt/tags/tag23.xml><?xml version="1.0" encoding="utf-8"?>
<p:tagLst xmlns:p="http://schemas.openxmlformats.org/presentationml/2006/main">
  <p:tag name="PA" val="v4.1.3"/>
</p:tagLst>
</file>

<file path=ppt/tags/tag24.xml><?xml version="1.0" encoding="utf-8"?>
<p:tagLst xmlns:p="http://schemas.openxmlformats.org/presentationml/2006/main">
  <p:tag name="PA" val="v4.1.3"/>
</p:tagLst>
</file>

<file path=ppt/tags/tag25.xml><?xml version="1.0" encoding="utf-8"?>
<p:tagLst xmlns:p="http://schemas.openxmlformats.org/presentationml/2006/main">
  <p:tag name="PA" val="v4.1.3"/>
</p:tagLst>
</file>

<file path=ppt/tags/tag26.xml><?xml version="1.0" encoding="utf-8"?>
<p:tagLst xmlns:p="http://schemas.openxmlformats.org/presentationml/2006/main">
  <p:tag name="PA" val="v4.1.3"/>
</p:tagLst>
</file>

<file path=ppt/tags/tag27.xml><?xml version="1.0" encoding="utf-8"?>
<p:tagLst xmlns:p="http://schemas.openxmlformats.org/presentationml/2006/main">
  <p:tag name="PA" val="v4.1.3"/>
</p:tagLst>
</file>

<file path=ppt/tags/tag28.xml><?xml version="1.0" encoding="utf-8"?>
<p:tagLst xmlns:p="http://schemas.openxmlformats.org/presentationml/2006/main">
  <p:tag name="PA" val="v4.1.3"/>
</p:tagLst>
</file>

<file path=ppt/tags/tag29.xml><?xml version="1.0" encoding="utf-8"?>
<p:tagLst xmlns:p="http://schemas.openxmlformats.org/presentationml/2006/main">
  <p:tag name="PA" val="v4.1.3"/>
</p:tagLst>
</file>

<file path=ppt/tags/tag3.xml><?xml version="1.0" encoding="utf-8"?>
<p:tagLst xmlns:p="http://schemas.openxmlformats.org/presentationml/2006/main">
  <p:tag name="PA" val="v4.1.3"/>
</p:tagLst>
</file>

<file path=ppt/tags/tag30.xml><?xml version="1.0" encoding="utf-8"?>
<p:tagLst xmlns:p="http://schemas.openxmlformats.org/presentationml/2006/main">
  <p:tag name="PA" val="v4.1.3"/>
</p:tagLst>
</file>

<file path=ppt/tags/tag31.xml><?xml version="1.0" encoding="utf-8"?>
<p:tagLst xmlns:p="http://schemas.openxmlformats.org/presentationml/2006/main">
  <p:tag name="PA" val="v4.1.3"/>
</p:tagLst>
</file>

<file path=ppt/tags/tag32.xml><?xml version="1.0" encoding="utf-8"?>
<p:tagLst xmlns:p="http://schemas.openxmlformats.org/presentationml/2006/main">
  <p:tag name="PA" val="v4.1.3"/>
</p:tagLst>
</file>

<file path=ppt/tags/tag33.xml><?xml version="1.0" encoding="utf-8"?>
<p:tagLst xmlns:p="http://schemas.openxmlformats.org/presentationml/2006/main">
  <p:tag name="PA" val="v4.1.3"/>
</p:tagLst>
</file>

<file path=ppt/tags/tag34.xml><?xml version="1.0" encoding="utf-8"?>
<p:tagLst xmlns:p="http://schemas.openxmlformats.org/presentationml/2006/main">
  <p:tag name="PA" val="v4.1.3"/>
</p:tagLst>
</file>

<file path=ppt/tags/tag35.xml><?xml version="1.0" encoding="utf-8"?>
<p:tagLst xmlns:p="http://schemas.openxmlformats.org/presentationml/2006/main">
  <p:tag name="PA" val="v4.1.3"/>
</p:tagLst>
</file>

<file path=ppt/tags/tag36.xml><?xml version="1.0" encoding="utf-8"?>
<p:tagLst xmlns:p="http://schemas.openxmlformats.org/presentationml/2006/main">
  <p:tag name="PA" val="v4.1.3"/>
</p:tagLst>
</file>

<file path=ppt/tags/tag37.xml><?xml version="1.0" encoding="utf-8"?>
<p:tagLst xmlns:p="http://schemas.openxmlformats.org/presentationml/2006/main">
  <p:tag name="PA" val="v4.1.3"/>
</p:tagLst>
</file>

<file path=ppt/tags/tag38.xml><?xml version="1.0" encoding="utf-8"?>
<p:tagLst xmlns:p="http://schemas.openxmlformats.org/presentationml/2006/main">
  <p:tag name="PA" val="v4.1.3"/>
</p:tagLst>
</file>

<file path=ppt/tags/tag39.xml><?xml version="1.0" encoding="utf-8"?>
<p:tagLst xmlns:p="http://schemas.openxmlformats.org/presentationml/2006/main">
  <p:tag name="PA" val="v4.1.3"/>
</p:tagLst>
</file>

<file path=ppt/tags/tag4.xml><?xml version="1.0" encoding="utf-8"?>
<p:tagLst xmlns:p="http://schemas.openxmlformats.org/presentationml/2006/main">
  <p:tag name="PA" val="v4.1.3"/>
</p:tagLst>
</file>

<file path=ppt/tags/tag40.xml><?xml version="1.0" encoding="utf-8"?>
<p:tagLst xmlns:p="http://schemas.openxmlformats.org/presentationml/2006/main">
  <p:tag name="PA" val="v4.1.3"/>
</p:tagLst>
</file>

<file path=ppt/tags/tag5.xml><?xml version="1.0" encoding="utf-8"?>
<p:tagLst xmlns:p="http://schemas.openxmlformats.org/presentationml/2006/main">
  <p:tag name="PA" val="v4.1.3"/>
</p:tagLst>
</file>

<file path=ppt/tags/tag6.xml><?xml version="1.0" encoding="utf-8"?>
<p:tagLst xmlns:p="http://schemas.openxmlformats.org/presentationml/2006/main">
  <p:tag name="PA" val="v4.1.3"/>
</p:tagLst>
</file>

<file path=ppt/tags/tag7.xml><?xml version="1.0" encoding="utf-8"?>
<p:tagLst xmlns:p="http://schemas.openxmlformats.org/presentationml/2006/main">
  <p:tag name="PA" val="v4.1.3"/>
</p:tagLst>
</file>

<file path=ppt/tags/tag8.xml><?xml version="1.0" encoding="utf-8"?>
<p:tagLst xmlns:p="http://schemas.openxmlformats.org/presentationml/2006/main">
  <p:tag name="PA" val="v4.1.3"/>
</p:tagLst>
</file>

<file path=ppt/tags/tag9.xml><?xml version="1.0" encoding="utf-8"?>
<p:tagLst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​​">
  <a:themeElements>
    <a:clrScheme name="科技风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41D33"/>
      </a:accent1>
      <a:accent2>
        <a:srgbClr val="00B0F0"/>
      </a:accent2>
      <a:accent3>
        <a:srgbClr val="00FFFF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5">
      <a:majorFont>
        <a:latin typeface="Segoe UI"/>
        <a:ea typeface="微软雅黑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6493</Words>
  <Application>WPS 演示</Application>
  <PresentationFormat>宽屏</PresentationFormat>
  <Paragraphs>374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7" baseType="lpstr">
      <vt:lpstr>Arial</vt:lpstr>
      <vt:lpstr>宋体</vt:lpstr>
      <vt:lpstr>Wingdings</vt:lpstr>
      <vt:lpstr>阿里巴巴普惠体 R</vt:lpstr>
      <vt:lpstr>阿里巴巴普惠体 B</vt:lpstr>
      <vt:lpstr>新宋体</vt:lpstr>
      <vt:lpstr>思源宋体 Medium</vt:lpstr>
      <vt:lpstr>等线</vt:lpstr>
      <vt:lpstr>Arial</vt:lpstr>
      <vt:lpstr>黑体</vt:lpstr>
      <vt:lpstr>华文楷体</vt:lpstr>
      <vt:lpstr>Calibri</vt:lpstr>
      <vt:lpstr>Segoe UI Light</vt:lpstr>
      <vt:lpstr>微软雅黑</vt:lpstr>
      <vt:lpstr>Arial Unicode MS</vt:lpstr>
      <vt:lpstr>Segoe UI</vt:lpstr>
      <vt:lpstr>PingFang SC</vt:lpstr>
      <vt:lpstr>Yu Gothic UI Light</vt:lpstr>
      <vt:lpstr>Candara</vt:lpstr>
      <vt:lpstr>微软雅黑 Light</vt:lpstr>
      <vt:lpstr>Constantia</vt:lpstr>
      <vt:lpstr>Office 主题​​</vt:lpstr>
      <vt:lpstr>K-Means聚类分析研究案例</vt:lpstr>
      <vt:lpstr>PowerPoint 演示文稿</vt:lpstr>
      <vt:lpstr>PowerPoint 演示文稿</vt:lpstr>
      <vt:lpstr>K-Means算法介绍</vt:lpstr>
      <vt:lpstr>1、K-Means聚类算法分析</vt:lpstr>
      <vt:lpstr>1、K-Means聚类算法分析</vt:lpstr>
      <vt:lpstr>1、K-Means聚类算法分析</vt:lpstr>
      <vt:lpstr>数据处理 （预处理与审查）</vt:lpstr>
      <vt:lpstr>2、数据预处理</vt:lpstr>
      <vt:lpstr>2、数据介绍</vt:lpstr>
      <vt:lpstr>2、数据预处理</vt:lpstr>
      <vt:lpstr>2、数据审查</vt:lpstr>
      <vt:lpstr>2、数据审查</vt:lpstr>
      <vt:lpstr>2、数据审查</vt:lpstr>
      <vt:lpstr>2、数据审查</vt:lpstr>
      <vt:lpstr>2、数据处理</vt:lpstr>
      <vt:lpstr>2、数据处理</vt:lpstr>
      <vt:lpstr>构建数据模型</vt:lpstr>
      <vt:lpstr>3、构建数据模型</vt:lpstr>
      <vt:lpstr>聚类结果分析展示 （图形化输出）</vt:lpstr>
      <vt:lpstr>4、图形化输出</vt:lpstr>
      <vt:lpstr>4、图形化输出</vt:lpstr>
      <vt:lpstr>数据结论</vt:lpstr>
      <vt:lpstr>5、数据结论</vt:lpstr>
      <vt:lpstr>PowerPoint 演示文稿</vt:lpstr>
    </vt:vector>
  </TitlesOfParts>
  <LinksUpToDate>false</LinksUpToDate>
  <SharedDoc>false</SharedDoc>
  <HyperlinksChanged>false</HyperlinksChanged>
  <AppVersion>14.0000</AppVersion>
  <Manager>www.51pptmoban.com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WEICHONG</dc:creator>
  <cp:keywords>51PPT模板网</cp:keywords>
  <dc:description>www.51pptmoban.com</dc:description>
  <cp:lastModifiedBy>Gabrielle</cp:lastModifiedBy>
  <cp:revision>78</cp:revision>
  <dcterms:created xsi:type="dcterms:W3CDTF">2018-09-12T13:36:00Z</dcterms:created>
  <dcterms:modified xsi:type="dcterms:W3CDTF">2021-01-14T13:55:30Z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